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7" r:id="rId2"/>
    <p:sldId id="258" r:id="rId3"/>
    <p:sldId id="261" r:id="rId4"/>
    <p:sldId id="262" r:id="rId5"/>
    <p:sldId id="263" r:id="rId6"/>
    <p:sldId id="264" r:id="rId7"/>
    <p:sldId id="265" r:id="rId8"/>
    <p:sldId id="266" r:id="rId9"/>
    <p:sldId id="280" r:id="rId10"/>
    <p:sldId id="267" r:id="rId11"/>
    <p:sldId id="268" r:id="rId12"/>
    <p:sldId id="279" r:id="rId13"/>
    <p:sldId id="269" r:id="rId14"/>
    <p:sldId id="270" r:id="rId15"/>
    <p:sldId id="271" r:id="rId16"/>
    <p:sldId id="272" r:id="rId17"/>
    <p:sldId id="273" r:id="rId18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84"/>
    <p:restoredTop sz="94676"/>
  </p:normalViewPr>
  <p:slideViewPr>
    <p:cSldViewPr snapToGrid="0" snapToObjects="1"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87813F-AFEA-0149-9B24-79C043599AF3}" type="datetimeFigureOut">
              <a:rPr lang="fr-FR" smtClean="0"/>
              <a:pPr/>
              <a:t>06/02/2020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DA5610-C8E2-2D4A-8506-BF558A47C0A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114431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650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r-FR">
                <a:latin typeface="Calibri" charset="0"/>
              </a:rPr>
              <a:t>Barrrer lisseur et objets de valeur</a:t>
            </a:r>
          </a:p>
        </p:txBody>
      </p:sp>
      <p:sp>
        <p:nvSpPr>
          <p:cNvPr id="27651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89BA4B5-9063-6A47-9186-F2B0FCC8283F}" type="slidenum">
              <a:rPr lang="fr-FR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fr-FR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67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>
              <a:latin typeface="Calibri" charset="0"/>
            </a:endParaRPr>
          </a:p>
        </p:txBody>
      </p:sp>
      <p:sp>
        <p:nvSpPr>
          <p:cNvPr id="2867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0A19286-D968-D74D-86D2-BD699070F5CE}" type="slidenum">
              <a:rPr lang="fr-FR" sz="120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fr-FR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69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Calibri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ABD681-1148-4F42-92C5-3FD747F8F30D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698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Calibri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ABD681-1148-4F42-92C5-3FD747F8F30D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22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>
              <a:latin typeface="Calibri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6C6479-F3BE-A34B-8FFF-BEC2FD2D0A08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8F8BF-9EC9-424B-A5D2-D96F6633A002}" type="datetimeFigureOut">
              <a:rPr lang="fr-FR" smtClean="0"/>
              <a:pPr/>
              <a:t>06/02/2020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2BDE8-0A70-B845-8D55-DBAAA0E8A9E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509481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8F8BF-9EC9-424B-A5D2-D96F6633A002}" type="datetimeFigureOut">
              <a:rPr lang="fr-FR" smtClean="0"/>
              <a:pPr/>
              <a:t>06/02/2020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2BDE8-0A70-B845-8D55-DBAAA0E8A9E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509243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8F8BF-9EC9-424B-A5D2-D96F6633A002}" type="datetimeFigureOut">
              <a:rPr lang="fr-FR" smtClean="0"/>
              <a:pPr/>
              <a:t>06/02/2020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2BDE8-0A70-B845-8D55-DBAAA0E8A9E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977547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8F8BF-9EC9-424B-A5D2-D96F6633A002}" type="datetimeFigureOut">
              <a:rPr lang="fr-FR" smtClean="0"/>
              <a:pPr/>
              <a:t>06/02/2020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2BDE8-0A70-B845-8D55-DBAAA0E8A9E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917054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8F8BF-9EC9-424B-A5D2-D96F6633A002}" type="datetimeFigureOut">
              <a:rPr lang="fr-FR" smtClean="0"/>
              <a:pPr/>
              <a:t>06/02/2020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2BDE8-0A70-B845-8D55-DBAAA0E8A9E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556581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8F8BF-9EC9-424B-A5D2-D96F6633A002}" type="datetimeFigureOut">
              <a:rPr lang="fr-FR" smtClean="0"/>
              <a:pPr/>
              <a:t>06/02/2020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2BDE8-0A70-B845-8D55-DBAAA0E8A9E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964784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8F8BF-9EC9-424B-A5D2-D96F6633A002}" type="datetimeFigureOut">
              <a:rPr lang="fr-FR" smtClean="0"/>
              <a:pPr/>
              <a:t>06/02/2020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2BDE8-0A70-B845-8D55-DBAAA0E8A9E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230693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8F8BF-9EC9-424B-A5D2-D96F6633A002}" type="datetimeFigureOut">
              <a:rPr lang="fr-FR" smtClean="0"/>
              <a:pPr/>
              <a:t>06/02/2020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2BDE8-0A70-B845-8D55-DBAAA0E8A9E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255998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8F8BF-9EC9-424B-A5D2-D96F6633A002}" type="datetimeFigureOut">
              <a:rPr lang="fr-FR" smtClean="0"/>
              <a:pPr/>
              <a:t>06/02/2020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2BDE8-0A70-B845-8D55-DBAAA0E8A9E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283740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8F8BF-9EC9-424B-A5D2-D96F6633A002}" type="datetimeFigureOut">
              <a:rPr lang="fr-FR" smtClean="0"/>
              <a:pPr/>
              <a:t>06/02/2020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2BDE8-0A70-B845-8D55-DBAAA0E8A9E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84502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8F8BF-9EC9-424B-A5D2-D96F6633A002}" type="datetimeFigureOut">
              <a:rPr lang="fr-FR" smtClean="0"/>
              <a:pPr/>
              <a:t>06/02/2020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2BDE8-0A70-B845-8D55-DBAAA0E8A9E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34455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68F8BF-9EC9-424B-A5D2-D96F6633A002}" type="datetimeFigureOut">
              <a:rPr lang="fr-FR" smtClean="0"/>
              <a:pPr/>
              <a:t>06/02/2020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A2BDE8-0A70-B845-8D55-DBAAA0E8A9E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250910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bouland.clg.ac-amiens.fr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tif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tiff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tiff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w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67088" y="3937000"/>
            <a:ext cx="2801937" cy="695325"/>
          </a:xfrm>
        </p:spPr>
        <p:txBody>
          <a:bodyPr>
            <a:normAutofit fontScale="92500"/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fr-FR">
                <a:solidFill>
                  <a:schemeClr val="tx1"/>
                </a:solidFill>
                <a:latin typeface="Arial" charset="0"/>
                <a:cs typeface="Arial" charset="0"/>
              </a:rPr>
              <a:t>Enjoy your trip!</a:t>
            </a:r>
          </a:p>
          <a:p>
            <a:pPr eaLnBrk="1" hangingPunct="1">
              <a:spcAft>
                <a:spcPct val="0"/>
              </a:spcAft>
              <a:buFont typeface="Arial" charset="0"/>
              <a:buNone/>
            </a:pPr>
            <a:endParaRPr lang="fr-FR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5126" name="ZoneTexte 7"/>
          <p:cNvSpPr txBox="1">
            <a:spLocks noChangeArrowheads="1"/>
          </p:cNvSpPr>
          <p:nvPr/>
        </p:nvSpPr>
        <p:spPr bwMode="auto">
          <a:xfrm>
            <a:off x="1905794" y="1896309"/>
            <a:ext cx="5978525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fr-FR" sz="5000" b="1" dirty="0">
                <a:solidFill>
                  <a:srgbClr val="FF0000"/>
                </a:solidFill>
                <a:latin typeface="Arial" charset="0"/>
                <a:cs typeface="Arial" charset="0"/>
              </a:rPr>
              <a:t>Voyage à Londres</a:t>
            </a:r>
          </a:p>
          <a:p>
            <a:pPr algn="ctr" eaLnBrk="1" hangingPunct="1"/>
            <a:r>
              <a:rPr lang="fr-FR" sz="3500" b="1" dirty="0">
                <a:solidFill>
                  <a:srgbClr val="FF0000"/>
                </a:solidFill>
                <a:latin typeface="Arial" charset="0"/>
                <a:cs typeface="Arial" charset="0"/>
              </a:rPr>
              <a:t>16 au 20 mars 2020</a:t>
            </a: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0"/>
            <a:ext cx="1584325" cy="227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388" y="115888"/>
            <a:ext cx="1439862" cy="226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313" y="3573463"/>
            <a:ext cx="1857375" cy="263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688" y="4221163"/>
            <a:ext cx="2143125" cy="150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33545218"/>
      </p:ext>
    </p:extLst>
  </p:cSld>
  <p:clrMapOvr>
    <a:masterClrMapping/>
  </p:clrMapOvr>
  <p:transition spd="slow">
    <p:circl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76263" y="539750"/>
            <a:ext cx="7345362" cy="850900"/>
          </a:xfrm>
        </p:spPr>
        <p:txBody>
          <a:bodyPr>
            <a:normAutofit fontScale="90000"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charset="0"/>
              <a:buNone/>
              <a:defRPr/>
            </a:pPr>
            <a:r>
              <a:rPr lang="fr-FR" sz="3200" dirty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Contacts et communication avec les élèves en Angleterre.</a:t>
            </a:r>
            <a:br>
              <a:rPr lang="fr-FR" sz="3200" dirty="0">
                <a:solidFill>
                  <a:srgbClr val="FF0000"/>
                </a:solidFill>
                <a:latin typeface="Arial"/>
                <a:ea typeface="+mj-ea"/>
                <a:cs typeface="Arial"/>
              </a:rPr>
            </a:br>
            <a:endParaRPr lang="fr-FR" sz="3200" dirty="0">
              <a:solidFill>
                <a:srgbClr val="FF0000"/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38126" y="1374775"/>
            <a:ext cx="8477250" cy="40195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charset="2"/>
              <a:buChar char="Ø"/>
              <a:defRPr/>
            </a:pPr>
            <a:r>
              <a:rPr lang="fr-FR" sz="2200" dirty="0">
                <a:latin typeface="Arial" charset="0"/>
                <a:cs typeface="Arial" charset="0"/>
              </a:rPr>
              <a:t>Des nouvelles de la journée seront régulièrement publiées sur le site du collège. Pensez à le consulter.</a:t>
            </a:r>
          </a:p>
          <a:p>
            <a:pPr>
              <a:lnSpc>
                <a:spcPct val="150000"/>
              </a:lnSpc>
              <a:buFont typeface="Wingdings" charset="2"/>
              <a:buChar char="Ø"/>
              <a:defRPr/>
            </a:pPr>
            <a:r>
              <a:rPr lang="fr-FR" sz="2200" dirty="0">
                <a:latin typeface="Arial" charset="0"/>
                <a:cs typeface="Arial" charset="0"/>
                <a:hlinkClick r:id="rId3"/>
              </a:rPr>
              <a:t>http://bouland.clg.ac-amiens.fr/</a:t>
            </a:r>
            <a:endParaRPr lang="fr-FR" sz="2200" dirty="0">
              <a:latin typeface="Arial" charset="0"/>
              <a:cs typeface="Arial" charset="0"/>
            </a:endParaRPr>
          </a:p>
          <a:p>
            <a:pPr>
              <a:lnSpc>
                <a:spcPct val="150000"/>
              </a:lnSpc>
              <a:buFont typeface="Wingdings" charset="2"/>
              <a:buChar char="Ø"/>
              <a:defRPr/>
            </a:pPr>
            <a:endParaRPr lang="fr-FR" sz="2200" dirty="0">
              <a:latin typeface="Arial" charset="0"/>
              <a:cs typeface="Arial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375" y="3306643"/>
            <a:ext cx="6826250" cy="331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549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457200" y="836613"/>
            <a:ext cx="8507413" cy="568801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80000"/>
              </a:lnSpc>
              <a:buNone/>
              <a:defRPr/>
            </a:pPr>
            <a:r>
              <a:rPr lang="fr-FR" sz="24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</a:p>
          <a:p>
            <a:pPr>
              <a:lnSpc>
                <a:spcPct val="80000"/>
              </a:lnSpc>
              <a:buFont typeface="Wingdings" charset="2"/>
              <a:buChar char="Ø"/>
              <a:defRPr/>
            </a:pPr>
            <a:r>
              <a:rPr lang="fr-FR" sz="2400" dirty="0">
                <a:solidFill>
                  <a:srgbClr val="FF0000"/>
                </a:solidFill>
                <a:latin typeface="Arial"/>
                <a:cs typeface="Arial"/>
              </a:rPr>
              <a:t>4 professeurs accompagnateurs </a:t>
            </a:r>
            <a:r>
              <a:rPr lang="fr-FR" sz="2400" dirty="0">
                <a:latin typeface="Arial"/>
                <a:cs typeface="Arial"/>
              </a:rPr>
              <a:t>: 3 professeurs d’anglais (</a:t>
            </a:r>
            <a:r>
              <a:rPr lang="fr-FR" sz="2400" dirty="0">
                <a:solidFill>
                  <a:srgbClr val="000000"/>
                </a:solidFill>
                <a:latin typeface="Arial"/>
                <a:cs typeface="Arial"/>
              </a:rPr>
              <a:t>Mme Bonnet, Mme Paquin et Mme Pasquier) et 1 professeur de français (Mme Hernu).</a:t>
            </a:r>
          </a:p>
          <a:p>
            <a:pPr marL="46037" indent="0" eaLnBrk="1" hangingPunct="1">
              <a:lnSpc>
                <a:spcPct val="80000"/>
              </a:lnSpc>
              <a:buFont typeface="Georgia" charset="0"/>
              <a:buNone/>
              <a:defRPr/>
            </a:pPr>
            <a:endParaRPr lang="fr-FR" sz="1000" dirty="0">
              <a:latin typeface="Arial"/>
              <a:cs typeface="Arial"/>
            </a:endParaRPr>
          </a:p>
          <a:p>
            <a:pPr eaLnBrk="1" hangingPunct="1">
              <a:lnSpc>
                <a:spcPct val="80000"/>
              </a:lnSpc>
              <a:buFont typeface="Wingdings" charset="2"/>
              <a:buChar char="Ø"/>
              <a:defRPr/>
            </a:pPr>
            <a:r>
              <a:rPr lang="fr-FR" sz="2400" dirty="0">
                <a:solidFill>
                  <a:schemeClr val="accent2"/>
                </a:solidFill>
                <a:latin typeface="Arial"/>
                <a:cs typeface="Arial"/>
              </a:rPr>
              <a:t> </a:t>
            </a:r>
            <a:r>
              <a:rPr lang="fr-FR" sz="2400" dirty="0">
                <a:solidFill>
                  <a:srgbClr val="FF0000"/>
                </a:solidFill>
                <a:latin typeface="Arial"/>
                <a:cs typeface="Arial"/>
              </a:rPr>
              <a:t>Un correspondant</a:t>
            </a:r>
            <a:r>
              <a:rPr lang="fr-FR" sz="2400" dirty="0">
                <a:latin typeface="Arial"/>
                <a:cs typeface="Arial"/>
              </a:rPr>
              <a:t>-</a:t>
            </a:r>
            <a:r>
              <a:rPr lang="fr-FR" sz="2400" dirty="0">
                <a:solidFill>
                  <a:srgbClr val="000000"/>
                </a:solidFill>
                <a:latin typeface="Arial"/>
                <a:cs typeface="Arial"/>
              </a:rPr>
              <a:t>familles local.</a:t>
            </a:r>
          </a:p>
          <a:p>
            <a:pPr marL="46037" indent="0" eaLnBrk="1" hangingPunct="1">
              <a:lnSpc>
                <a:spcPct val="80000"/>
              </a:lnSpc>
              <a:buFont typeface="Georgia" charset="0"/>
              <a:buNone/>
              <a:defRPr/>
            </a:pPr>
            <a:endParaRPr lang="fr-FR" sz="1000" dirty="0">
              <a:latin typeface="Arial"/>
              <a:cs typeface="Arial"/>
            </a:endParaRPr>
          </a:p>
          <a:p>
            <a:pPr marL="46037" indent="0" eaLnBrk="1" hangingPunct="1">
              <a:lnSpc>
                <a:spcPct val="80000"/>
              </a:lnSpc>
              <a:buFont typeface="Georgia" charset="0"/>
              <a:buNone/>
              <a:defRPr/>
            </a:pPr>
            <a:endParaRPr lang="fr-FR" sz="1000" dirty="0">
              <a:latin typeface="Arial"/>
              <a:cs typeface="Arial"/>
            </a:endParaRPr>
          </a:p>
          <a:p>
            <a:pPr eaLnBrk="1" hangingPunct="1">
              <a:lnSpc>
                <a:spcPct val="80000"/>
              </a:lnSpc>
              <a:buFont typeface="Wingdings" charset="2"/>
              <a:buChar char="Ø"/>
              <a:defRPr/>
            </a:pPr>
            <a:r>
              <a:rPr lang="fr-FR" sz="2400" dirty="0">
                <a:solidFill>
                  <a:srgbClr val="FF0000"/>
                </a:solidFill>
                <a:latin typeface="Arial"/>
                <a:cs typeface="Arial"/>
              </a:rPr>
              <a:t>Les 49 élèves sont accueillis en famille </a:t>
            </a:r>
            <a:r>
              <a:rPr lang="fr-FR" sz="2400" dirty="0">
                <a:solidFill>
                  <a:srgbClr val="000000"/>
                </a:solidFill>
                <a:latin typeface="Arial"/>
                <a:cs typeface="Arial"/>
              </a:rPr>
              <a:t>par 2, 3 ou 4, en général (élèves du collège seulement, non-mixtes). Certains regroupements sont nécessaires (allergies, asthme, régimes alimentaires…).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fr-FR" sz="2400" dirty="0">
              <a:latin typeface="Arial"/>
              <a:cs typeface="Arial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fr-FR" sz="2400" dirty="0">
              <a:latin typeface="Arial"/>
              <a:cs typeface="Arial"/>
            </a:endParaRPr>
          </a:p>
        </p:txBody>
      </p:sp>
      <p:sp>
        <p:nvSpPr>
          <p:cNvPr id="15362" name="ZoneTexte 3"/>
          <p:cNvSpPr txBox="1">
            <a:spLocks noChangeArrowheads="1"/>
          </p:cNvSpPr>
          <p:nvPr/>
        </p:nvSpPr>
        <p:spPr bwMode="auto">
          <a:xfrm>
            <a:off x="2995613" y="116475"/>
            <a:ext cx="46466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4000" b="1" dirty="0">
                <a:solidFill>
                  <a:srgbClr val="FF0000"/>
                </a:solidFill>
                <a:latin typeface="Arial" charset="0"/>
                <a:cs typeface="Arial" charset="0"/>
              </a:rPr>
              <a:t>L’encadrement</a:t>
            </a:r>
          </a:p>
        </p:txBody>
      </p:sp>
    </p:spTree>
    <p:extLst>
      <p:ext uri="{BB962C8B-B14F-4D97-AF65-F5344CB8AC3E}">
        <p14:creationId xmlns:p14="http://schemas.microsoft.com/office/powerpoint/2010/main" xmlns="" val="376157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457200" y="836613"/>
            <a:ext cx="8507413" cy="2862262"/>
          </a:xfrm>
          <a:prstGeom prst="rect">
            <a:avLst/>
          </a:prstGeom>
        </p:spPr>
        <p:txBody>
          <a:bodyPr/>
          <a:lstStyle/>
          <a:p>
            <a:pPr marL="46037" indent="0" eaLnBrk="1" hangingPunct="1">
              <a:lnSpc>
                <a:spcPct val="80000"/>
              </a:lnSpc>
              <a:buFont typeface="Georgia" charset="0"/>
              <a:buNone/>
              <a:defRPr/>
            </a:pPr>
            <a:endParaRPr lang="fr-FR" sz="1000" dirty="0">
              <a:latin typeface="Arial"/>
              <a:cs typeface="Arial"/>
            </a:endParaRPr>
          </a:p>
          <a:p>
            <a:pPr eaLnBrk="1" hangingPunct="1">
              <a:lnSpc>
                <a:spcPct val="80000"/>
              </a:lnSpc>
              <a:buFont typeface="Wingdings" charset="2"/>
              <a:buChar char="Ø"/>
              <a:defRPr/>
            </a:pPr>
            <a:r>
              <a:rPr lang="fr-FR" sz="2400" dirty="0">
                <a:solidFill>
                  <a:srgbClr val="000000"/>
                </a:solidFill>
                <a:latin typeface="Arial"/>
                <a:cs typeface="Arial"/>
              </a:rPr>
              <a:t>S’exprimer et échanger un maximum en anglais.</a:t>
            </a:r>
          </a:p>
          <a:p>
            <a:pPr eaLnBrk="1" hangingPunct="1">
              <a:lnSpc>
                <a:spcPct val="80000"/>
              </a:lnSpc>
              <a:buFont typeface="Wingdings" charset="2"/>
              <a:buChar char="Ø"/>
              <a:defRPr/>
            </a:pPr>
            <a:endParaRPr lang="fr-FR" sz="2400" dirty="0">
              <a:solidFill>
                <a:srgbClr val="000000"/>
              </a:solidFill>
              <a:latin typeface="Arial"/>
              <a:cs typeface="Arial"/>
            </a:endParaRPr>
          </a:p>
          <a:p>
            <a:pPr eaLnBrk="1" hangingPunct="1">
              <a:lnSpc>
                <a:spcPct val="80000"/>
              </a:lnSpc>
              <a:buFont typeface="Wingdings" charset="2"/>
              <a:buChar char="Ø"/>
              <a:defRPr/>
            </a:pPr>
            <a:r>
              <a:rPr lang="fr-FR" sz="2400" dirty="0">
                <a:solidFill>
                  <a:srgbClr val="000000"/>
                </a:solidFill>
                <a:latin typeface="Arial"/>
                <a:cs typeface="Arial"/>
              </a:rPr>
              <a:t>Dès son retour, votre enfant devra rendre compte de son voyage par une vidéo, un diaporama ou un carnet de voyage (au choix). Il devra donc prendre des notes (et / ou des photos, dans la limite du règlement intérieur) régulièrement lors du séjour.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fr-FR" sz="2400" dirty="0">
              <a:latin typeface="Arial"/>
              <a:cs typeface="Arial"/>
            </a:endParaRPr>
          </a:p>
        </p:txBody>
      </p:sp>
      <p:sp>
        <p:nvSpPr>
          <p:cNvPr id="15362" name="ZoneTexte 3"/>
          <p:cNvSpPr txBox="1">
            <a:spLocks noChangeArrowheads="1"/>
          </p:cNvSpPr>
          <p:nvPr/>
        </p:nvSpPr>
        <p:spPr bwMode="auto">
          <a:xfrm>
            <a:off x="920750" y="-15875"/>
            <a:ext cx="822324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4000" b="1" dirty="0">
                <a:solidFill>
                  <a:srgbClr val="FF0000"/>
                </a:solidFill>
                <a:latin typeface="Arial" charset="0"/>
                <a:cs typeface="Arial" charset="0"/>
              </a:rPr>
              <a:t>Intérêt pédagogique du voyage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4233" y="3698875"/>
            <a:ext cx="3585703" cy="210532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3087" y="3548467"/>
            <a:ext cx="2314575" cy="293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5629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5"/>
          <p:cNvSpPr>
            <a:spLocks noGrp="1" noChangeArrowheads="1"/>
          </p:cNvSpPr>
          <p:nvPr>
            <p:ph type="title"/>
          </p:nvPr>
        </p:nvSpPr>
        <p:spPr>
          <a:xfrm>
            <a:off x="468313" y="-181445"/>
            <a:ext cx="8229600" cy="882650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charset="0"/>
              <a:buNone/>
              <a:defRPr/>
            </a:pPr>
            <a:r>
              <a:rPr lang="fr-FR" sz="3500" dirty="0">
                <a:solidFill>
                  <a:srgbClr val="FF0066"/>
                </a:solidFill>
                <a:latin typeface="Arial"/>
                <a:ea typeface="+mj-ea"/>
                <a:cs typeface="Arial"/>
              </a:rPr>
              <a:t>Programme du Séjour</a:t>
            </a:r>
          </a:p>
        </p:txBody>
      </p:sp>
      <p:sp>
        <p:nvSpPr>
          <p:cNvPr id="15362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-1" y="574205"/>
            <a:ext cx="8969375" cy="4033837"/>
          </a:xfrm>
          <a:prstGeom prst="rect">
            <a:avLst/>
          </a:prstGeom>
        </p:spPr>
        <p:txBody>
          <a:bodyPr>
            <a:noAutofit/>
          </a:bodyPr>
          <a:lstStyle/>
          <a:p>
            <a:pPr marL="46037" indent="0" eaLnBrk="1" hangingPunct="1">
              <a:spcBef>
                <a:spcPts val="638"/>
              </a:spcBef>
              <a:spcAft>
                <a:spcPts val="1413"/>
              </a:spcAft>
              <a:buFont typeface="Georgia" charset="0"/>
              <a:buNone/>
              <a:defRPr/>
            </a:pPr>
            <a:r>
              <a:rPr lang="fr-FR" sz="1900" b="1" dirty="0">
                <a:solidFill>
                  <a:srgbClr val="FF0000"/>
                </a:solidFill>
                <a:latin typeface="Arial"/>
                <a:cs typeface="Arial"/>
              </a:rPr>
              <a:t>Jour 1 Départ : lundi 16 mars</a:t>
            </a:r>
            <a:endParaRPr lang="fr-FR" sz="1900" dirty="0">
              <a:solidFill>
                <a:srgbClr val="FF0000"/>
              </a:solidFill>
              <a:latin typeface="Arial"/>
              <a:cs typeface="Arial"/>
            </a:endParaRPr>
          </a:p>
          <a:p>
            <a:pPr eaLnBrk="1" hangingPunct="1">
              <a:buFont typeface="Wingdings" charset="2"/>
              <a:buChar char="Ø"/>
              <a:defRPr/>
            </a:pPr>
            <a:r>
              <a:rPr lang="fr-FR" sz="1900" dirty="0">
                <a:solidFill>
                  <a:schemeClr val="tx1"/>
                </a:solidFill>
                <a:latin typeface="Arial"/>
                <a:cs typeface="Arial"/>
              </a:rPr>
              <a:t> Rendez-vous au collège à </a:t>
            </a:r>
            <a:r>
              <a:rPr lang="fr-FR" sz="1900" dirty="0">
                <a:latin typeface="Arial"/>
                <a:cs typeface="Arial"/>
              </a:rPr>
              <a:t>6h15</a:t>
            </a:r>
            <a:r>
              <a:rPr lang="fr-FR" sz="1900" dirty="0">
                <a:solidFill>
                  <a:schemeClr val="tx1"/>
                </a:solidFill>
                <a:latin typeface="Arial"/>
                <a:cs typeface="Arial"/>
              </a:rPr>
              <a:t>h </a:t>
            </a:r>
            <a:r>
              <a:rPr lang="fr-FR" sz="1900" u="sng" dirty="0">
                <a:solidFill>
                  <a:schemeClr val="tx1"/>
                </a:solidFill>
                <a:latin typeface="Arial"/>
                <a:cs typeface="Arial"/>
              </a:rPr>
              <a:t>au plus tard </a:t>
            </a:r>
            <a:r>
              <a:rPr lang="fr-FR" sz="1900" dirty="0">
                <a:solidFill>
                  <a:schemeClr val="tx1"/>
                </a:solidFill>
                <a:latin typeface="Arial"/>
                <a:cs typeface="Arial"/>
              </a:rPr>
              <a:t>et départ en bus vers Calais à 6h30 (présence d</a:t>
            </a:r>
            <a:r>
              <a:rPr lang="fr-FR" sz="1900" dirty="0">
                <a:solidFill>
                  <a:schemeClr val="tx1"/>
                </a:solidFill>
                <a:latin typeface="Arial"/>
                <a:ea typeface="ＭＳ ゴシック" charset="0"/>
                <a:cs typeface="Arial"/>
              </a:rPr>
              <a:t>’</a:t>
            </a:r>
            <a:r>
              <a:rPr lang="fr-FR" altLang="ja-JP" sz="1900" dirty="0">
                <a:solidFill>
                  <a:schemeClr val="tx1"/>
                </a:solidFill>
                <a:latin typeface="Arial"/>
                <a:ea typeface="ＭＳ ゴシック" charset="0"/>
                <a:cs typeface="Arial"/>
              </a:rPr>
              <a:t>un parent obligatoire). </a:t>
            </a:r>
          </a:p>
          <a:p>
            <a:pPr marL="46037" indent="0" eaLnBrk="1" hangingPunct="1">
              <a:buFont typeface="Georgia" charset="0"/>
              <a:buNone/>
              <a:defRPr/>
            </a:pPr>
            <a:endParaRPr lang="fr-FR" altLang="ja-JP" sz="1000" dirty="0">
              <a:solidFill>
                <a:schemeClr val="tx1"/>
              </a:solidFill>
              <a:latin typeface="Arial"/>
              <a:ea typeface="ＭＳ ゴシック" charset="0"/>
              <a:cs typeface="Arial"/>
            </a:endParaRPr>
          </a:p>
          <a:p>
            <a:pPr eaLnBrk="1" hangingPunct="1">
              <a:buFont typeface="Wingdings" charset="2"/>
              <a:buChar char="Ø"/>
              <a:defRPr/>
            </a:pPr>
            <a:r>
              <a:rPr lang="fr-FR" sz="19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fr-FR" sz="1900" dirty="0">
                <a:latin typeface="Arial"/>
                <a:cs typeface="Arial"/>
              </a:rPr>
              <a:t>Traversée Eurotunnel Calais </a:t>
            </a:r>
            <a:r>
              <a:rPr lang="mr-IN" sz="1900" dirty="0">
                <a:latin typeface="Arial"/>
                <a:cs typeface="Arial"/>
              </a:rPr>
              <a:t>–</a:t>
            </a:r>
            <a:r>
              <a:rPr lang="fr-FR" sz="1900" dirty="0">
                <a:latin typeface="Arial"/>
                <a:cs typeface="Arial"/>
              </a:rPr>
              <a:t> Folkestone à 10h50.</a:t>
            </a:r>
            <a:endParaRPr lang="fr-FR" sz="1900" dirty="0">
              <a:solidFill>
                <a:schemeClr val="tx1"/>
              </a:solidFill>
              <a:latin typeface="Arial"/>
              <a:cs typeface="Arial"/>
            </a:endParaRPr>
          </a:p>
          <a:p>
            <a:pPr eaLnBrk="1" hangingPunct="1">
              <a:buFont typeface="Wingdings" charset="2"/>
              <a:buChar char="Ø"/>
              <a:defRPr/>
            </a:pPr>
            <a:endParaRPr lang="fr-FR" altLang="ja-JP" sz="1000" dirty="0">
              <a:solidFill>
                <a:schemeClr val="tx1"/>
              </a:solidFill>
              <a:latin typeface="Arial"/>
              <a:ea typeface="ＭＳ ゴシック" charset="0"/>
              <a:cs typeface="Arial"/>
            </a:endParaRPr>
          </a:p>
          <a:p>
            <a:pPr eaLnBrk="1" hangingPunct="1">
              <a:buFont typeface="Wingdings" charset="2"/>
              <a:buChar char="Ø"/>
              <a:defRPr/>
            </a:pPr>
            <a:r>
              <a:rPr lang="fr-FR" sz="1900" dirty="0">
                <a:solidFill>
                  <a:schemeClr val="tx1"/>
                </a:solidFill>
                <a:latin typeface="Arial"/>
                <a:cs typeface="Arial"/>
              </a:rPr>
              <a:t> Arrivée à Canterbury vers 11h15 (heure locale). Déjeuner pique-nique apporté par les élèves.</a:t>
            </a:r>
          </a:p>
          <a:p>
            <a:pPr marL="0" indent="0" eaLnBrk="1" hangingPunct="1">
              <a:buNone/>
              <a:defRPr/>
            </a:pPr>
            <a:endParaRPr lang="fr-FR" sz="1000" dirty="0">
              <a:solidFill>
                <a:schemeClr val="tx1"/>
              </a:solidFill>
              <a:latin typeface="Arial"/>
              <a:cs typeface="Arial"/>
            </a:endParaRPr>
          </a:p>
          <a:p>
            <a:pPr eaLnBrk="1" hangingPunct="1">
              <a:buFont typeface="Wingdings" charset="2"/>
              <a:buChar char="Ø"/>
              <a:defRPr/>
            </a:pPr>
            <a:r>
              <a:rPr lang="fr-FR" sz="1900" dirty="0">
                <a:latin typeface="Arial"/>
                <a:cs typeface="Arial"/>
              </a:rPr>
              <a:t>Après-midi : </a:t>
            </a:r>
            <a:r>
              <a:rPr lang="fr-FR" sz="1900" dirty="0" smtClean="0">
                <a:latin typeface="Arial"/>
                <a:cs typeface="Arial"/>
              </a:rPr>
              <a:t>découverte de la ville.</a:t>
            </a:r>
            <a:endParaRPr lang="fr-FR" sz="1900" dirty="0">
              <a:latin typeface="Arial"/>
              <a:cs typeface="Arial"/>
            </a:endParaRPr>
          </a:p>
          <a:p>
            <a:pPr eaLnBrk="1" hangingPunct="1">
              <a:buFont typeface="Wingdings" charset="2"/>
              <a:buChar char="Ø"/>
              <a:defRPr/>
            </a:pPr>
            <a:endParaRPr lang="fr-FR" sz="1000" dirty="0">
              <a:latin typeface="Arial"/>
              <a:cs typeface="Arial"/>
            </a:endParaRPr>
          </a:p>
          <a:p>
            <a:pPr eaLnBrk="1" hangingPunct="1">
              <a:buFont typeface="Wingdings" charset="2"/>
              <a:buChar char="Ø"/>
              <a:defRPr/>
            </a:pPr>
            <a:r>
              <a:rPr lang="fr-FR" sz="1900" dirty="0">
                <a:latin typeface="Arial"/>
                <a:cs typeface="Arial"/>
              </a:rPr>
              <a:t>Départ vers le rendez-vous familles à </a:t>
            </a:r>
            <a:r>
              <a:rPr lang="fr-FR" sz="1900" dirty="0" err="1">
                <a:latin typeface="Arial"/>
                <a:cs typeface="Arial"/>
              </a:rPr>
              <a:t>Orpington</a:t>
            </a:r>
            <a:r>
              <a:rPr lang="fr-FR" sz="1900" dirty="0">
                <a:latin typeface="Arial"/>
                <a:cs typeface="Arial"/>
              </a:rPr>
              <a:t> (sud-est de Londres) à 16h et accueil par les familles à </a:t>
            </a:r>
            <a:r>
              <a:rPr lang="fr-FR" sz="1900" dirty="0" err="1">
                <a:latin typeface="Arial"/>
                <a:cs typeface="Arial"/>
              </a:rPr>
              <a:t>Orpington</a:t>
            </a:r>
            <a:r>
              <a:rPr lang="fr-FR" sz="1900" dirty="0">
                <a:latin typeface="Arial"/>
                <a:cs typeface="Arial"/>
              </a:rPr>
              <a:t> à 18h30 – 19h (19h30 – 20h heure française).</a:t>
            </a:r>
          </a:p>
          <a:p>
            <a:pPr eaLnBrk="1" hangingPunct="1">
              <a:buFont typeface="Wingdings" charset="2"/>
              <a:buChar char="Ø"/>
              <a:defRPr/>
            </a:pPr>
            <a:endParaRPr lang="fr-FR" sz="1900" dirty="0">
              <a:latin typeface="Arial"/>
              <a:cs typeface="Arial"/>
            </a:endParaRPr>
          </a:p>
          <a:p>
            <a:pPr eaLnBrk="1" hangingPunct="1">
              <a:buFont typeface="Wingdings" charset="2"/>
              <a:buChar char="Ø"/>
              <a:defRPr/>
            </a:pPr>
            <a:endParaRPr lang="fr-FR" sz="19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46037" indent="0" eaLnBrk="1" hangingPunct="1">
              <a:buFont typeface="Georgia" charset="0"/>
              <a:buNone/>
              <a:defRPr/>
            </a:pPr>
            <a:r>
              <a:rPr lang="fr-FR" sz="1900" dirty="0">
                <a:solidFill>
                  <a:schemeClr val="tx1"/>
                </a:solidFill>
                <a:latin typeface="Arial"/>
                <a:cs typeface="Arial"/>
              </a:rPr>
              <a:t>	</a:t>
            </a:r>
            <a:endParaRPr lang="fr-FR" sz="1900" dirty="0">
              <a:latin typeface="Arial"/>
              <a:cs typeface="Arial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625" y="5222875"/>
            <a:ext cx="2214563" cy="147637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3750" y="5124276"/>
            <a:ext cx="2397125" cy="159517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1125" y="5124276"/>
            <a:ext cx="2096452" cy="139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22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39750" y="254794"/>
            <a:ext cx="8229600" cy="509588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chemeClr val="accent6">
                  <a:lumMod val="75000"/>
                </a:schemeClr>
              </a:buClr>
              <a:buFont typeface="Georgia" charset="0"/>
              <a:buNone/>
              <a:defRPr/>
            </a:pPr>
            <a:r>
              <a:rPr lang="fr-FR" sz="4000" dirty="0">
                <a:solidFill>
                  <a:srgbClr val="FF0000"/>
                </a:solidFill>
                <a:latin typeface="Arial"/>
                <a:cs typeface="Arial"/>
              </a:rPr>
              <a:t>Jour 2 : mardi 17 mars 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0" y="701205"/>
            <a:ext cx="8229600" cy="40338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1787" indent="-285750">
              <a:spcBef>
                <a:spcPts val="638"/>
              </a:spcBef>
              <a:spcAft>
                <a:spcPts val="1413"/>
              </a:spcAft>
              <a:buFont typeface="Wingdings" charset="2"/>
              <a:buChar char="Ø"/>
              <a:defRPr/>
            </a:pPr>
            <a:r>
              <a:rPr lang="fr-FR" sz="1800" dirty="0">
                <a:latin typeface="Arial"/>
                <a:cs typeface="Arial"/>
              </a:rPr>
              <a:t> Départ du point de rassemblement à 8h. </a:t>
            </a:r>
            <a:endParaRPr lang="fr-FR" altLang="ja-JP" sz="1800" dirty="0">
              <a:latin typeface="Arial"/>
              <a:ea typeface="ＭＳ ゴシック" charset="0"/>
              <a:cs typeface="Arial"/>
            </a:endParaRPr>
          </a:p>
          <a:p>
            <a:pPr>
              <a:buFont typeface="Wingdings" charset="2"/>
              <a:buChar char="Ø"/>
              <a:defRPr/>
            </a:pPr>
            <a:r>
              <a:rPr lang="fr-FR" sz="1800" dirty="0">
                <a:latin typeface="Arial"/>
                <a:cs typeface="Arial"/>
              </a:rPr>
              <a:t> Atelier au </a:t>
            </a:r>
            <a:r>
              <a:rPr lang="fr-FR" sz="1800" i="1" dirty="0">
                <a:solidFill>
                  <a:srgbClr val="000090"/>
                </a:solidFill>
                <a:latin typeface="Arial"/>
                <a:cs typeface="Arial"/>
              </a:rPr>
              <a:t>Globe </a:t>
            </a:r>
            <a:r>
              <a:rPr lang="fr-FR" sz="1800" i="1" dirty="0" err="1">
                <a:solidFill>
                  <a:srgbClr val="000090"/>
                </a:solidFill>
                <a:latin typeface="Arial"/>
                <a:cs typeface="Arial"/>
              </a:rPr>
              <a:t>Theatre</a:t>
            </a:r>
            <a:r>
              <a:rPr lang="fr-FR" sz="1800" i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fr-FR" sz="1800" dirty="0">
                <a:latin typeface="Arial"/>
                <a:cs typeface="Arial"/>
              </a:rPr>
              <a:t>et visite du théâtre.</a:t>
            </a:r>
          </a:p>
          <a:p>
            <a:pPr>
              <a:buFont typeface="Wingdings" charset="2"/>
              <a:buChar char="Ø"/>
              <a:defRPr/>
            </a:pPr>
            <a:endParaRPr lang="fr-FR" altLang="ja-JP" sz="1800" dirty="0">
              <a:latin typeface="Arial"/>
              <a:ea typeface="ＭＳ ゴシック" charset="0"/>
              <a:cs typeface="Arial"/>
            </a:endParaRPr>
          </a:p>
          <a:p>
            <a:pPr>
              <a:buFont typeface="Wingdings" charset="2"/>
              <a:buChar char="Ø"/>
              <a:defRPr/>
            </a:pPr>
            <a:r>
              <a:rPr lang="fr-FR" sz="1800" dirty="0">
                <a:latin typeface="Arial"/>
                <a:cs typeface="Arial"/>
              </a:rPr>
              <a:t> Panier repas fourni par les familles.</a:t>
            </a:r>
          </a:p>
          <a:p>
            <a:pPr marL="0" indent="0">
              <a:buFont typeface="Arial"/>
              <a:buNone/>
              <a:defRPr/>
            </a:pPr>
            <a:endParaRPr lang="fr-FR" sz="1800" dirty="0">
              <a:latin typeface="Arial"/>
              <a:cs typeface="Arial"/>
            </a:endParaRPr>
          </a:p>
          <a:p>
            <a:pPr>
              <a:buFont typeface="Wingdings" charset="2"/>
              <a:buChar char="Ø"/>
              <a:defRPr/>
            </a:pPr>
            <a:r>
              <a:rPr lang="fr-FR" sz="1800" dirty="0">
                <a:latin typeface="Arial"/>
                <a:cs typeface="Arial"/>
              </a:rPr>
              <a:t>Promenade sur </a:t>
            </a:r>
            <a:r>
              <a:rPr lang="fr-FR" sz="1800" i="1" dirty="0">
                <a:solidFill>
                  <a:srgbClr val="000090"/>
                </a:solidFill>
                <a:latin typeface="Arial"/>
                <a:cs typeface="Arial"/>
              </a:rPr>
              <a:t>Tower Bridge </a:t>
            </a:r>
            <a:r>
              <a:rPr lang="fr-FR" sz="1800" dirty="0">
                <a:latin typeface="Arial"/>
                <a:cs typeface="Arial"/>
              </a:rPr>
              <a:t>et près de la </a:t>
            </a:r>
            <a:r>
              <a:rPr lang="fr-FR" sz="1800" i="1" dirty="0">
                <a:solidFill>
                  <a:srgbClr val="000090"/>
                </a:solidFill>
                <a:latin typeface="Arial"/>
                <a:cs typeface="Arial"/>
              </a:rPr>
              <a:t>Tour de Londres</a:t>
            </a:r>
            <a:r>
              <a:rPr lang="fr-FR" sz="1800" dirty="0">
                <a:latin typeface="Arial"/>
                <a:cs typeface="Arial"/>
              </a:rPr>
              <a:t>.</a:t>
            </a:r>
          </a:p>
          <a:p>
            <a:pPr>
              <a:buFont typeface="Wingdings" charset="2"/>
              <a:buChar char="Ø"/>
              <a:defRPr/>
            </a:pPr>
            <a:endParaRPr lang="fr-FR" sz="1800" dirty="0">
              <a:latin typeface="Arial"/>
              <a:cs typeface="Arial"/>
            </a:endParaRPr>
          </a:p>
          <a:p>
            <a:pPr>
              <a:buFont typeface="Wingdings" charset="2"/>
              <a:buChar char="Ø"/>
              <a:defRPr/>
            </a:pPr>
            <a:r>
              <a:rPr lang="fr-FR" sz="1800" dirty="0">
                <a:latin typeface="Arial"/>
                <a:cs typeface="Arial"/>
              </a:rPr>
              <a:t>Visite de la </a:t>
            </a:r>
            <a:r>
              <a:rPr lang="fr-FR" sz="1800" i="1" dirty="0">
                <a:solidFill>
                  <a:srgbClr val="000090"/>
                </a:solidFill>
                <a:latin typeface="Arial"/>
                <a:cs typeface="Arial"/>
              </a:rPr>
              <a:t>Tour de Londres.</a:t>
            </a:r>
          </a:p>
          <a:p>
            <a:pPr>
              <a:buFont typeface="Wingdings" charset="2"/>
              <a:buChar char="Ø"/>
              <a:defRPr/>
            </a:pPr>
            <a:endParaRPr lang="fr-FR" sz="1800" dirty="0">
              <a:latin typeface="Arial"/>
              <a:cs typeface="Arial"/>
            </a:endParaRPr>
          </a:p>
          <a:p>
            <a:pPr>
              <a:buFont typeface="Wingdings" charset="2"/>
              <a:buChar char="Ø"/>
              <a:defRPr/>
            </a:pPr>
            <a:r>
              <a:rPr lang="fr-FR" sz="1800" dirty="0">
                <a:latin typeface="Arial"/>
                <a:cs typeface="Arial"/>
              </a:rPr>
              <a:t>Retour en famille vers 18h30-19h.</a:t>
            </a:r>
          </a:p>
          <a:p>
            <a:pPr>
              <a:buFont typeface="Wingdings" charset="2"/>
              <a:buChar char="Ø"/>
              <a:defRPr/>
            </a:pPr>
            <a:endParaRPr lang="fr-FR" sz="1800" dirty="0">
              <a:latin typeface="Arial"/>
              <a:cs typeface="Arial"/>
            </a:endParaRPr>
          </a:p>
          <a:p>
            <a:pPr>
              <a:buFont typeface="Wingdings" charset="2"/>
              <a:buChar char="Ø"/>
              <a:defRPr/>
            </a:pPr>
            <a:endParaRPr lang="fr-FR" sz="1800" dirty="0">
              <a:latin typeface="Arial"/>
              <a:cs typeface="Arial"/>
            </a:endParaRPr>
          </a:p>
          <a:p>
            <a:pPr marL="46037" indent="0">
              <a:buFont typeface="Georgia" charset="0"/>
              <a:buNone/>
              <a:defRPr/>
            </a:pPr>
            <a:r>
              <a:rPr lang="fr-FR" sz="1800" dirty="0">
                <a:latin typeface="Arial"/>
                <a:cs typeface="Arial"/>
              </a:rPr>
              <a:t>	</a:t>
            </a:r>
          </a:p>
        </p:txBody>
      </p:sp>
      <p:pic>
        <p:nvPicPr>
          <p:cNvPr id="6" name="Picture 5" descr="Cmglee_Tower_Bridge_tall_shi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52167" y="4405905"/>
            <a:ext cx="3038643" cy="202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article-2716788-203CEC3200000578-311_964x6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98036" y="2284261"/>
            <a:ext cx="2268580" cy="141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37138" y="874959"/>
            <a:ext cx="1808162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896" y="4735042"/>
            <a:ext cx="2828850" cy="188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3064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539750" y="254794"/>
            <a:ext cx="8229600" cy="509588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chemeClr val="accent6">
                  <a:lumMod val="75000"/>
                </a:schemeClr>
              </a:buClr>
              <a:buFont typeface="Georgia" charset="0"/>
              <a:buNone/>
              <a:defRPr/>
            </a:pPr>
            <a:r>
              <a:rPr lang="fr-FR" sz="4000" dirty="0">
                <a:solidFill>
                  <a:srgbClr val="FF0000"/>
                </a:solidFill>
                <a:latin typeface="Arial"/>
                <a:cs typeface="Arial"/>
              </a:rPr>
              <a:t>Jour 3 : mercredi 18 mars 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73632" y="1916709"/>
            <a:ext cx="8769350" cy="40338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1787" indent="-285750">
              <a:spcBef>
                <a:spcPts val="638"/>
              </a:spcBef>
              <a:spcAft>
                <a:spcPts val="1413"/>
              </a:spcAft>
              <a:buFont typeface="Wingdings" charset="2"/>
              <a:buChar char="Ø"/>
              <a:defRPr/>
            </a:pPr>
            <a:r>
              <a:rPr lang="fr-FR" sz="1800" dirty="0">
                <a:latin typeface="Arial"/>
                <a:cs typeface="Arial"/>
              </a:rPr>
              <a:t> Départ du point de rassemblement à 8h. </a:t>
            </a:r>
            <a:endParaRPr lang="fr-FR" altLang="ja-JP" sz="1800" dirty="0">
              <a:latin typeface="Arial"/>
              <a:ea typeface="ＭＳ ゴシック" charset="0"/>
              <a:cs typeface="Arial"/>
            </a:endParaRPr>
          </a:p>
          <a:p>
            <a:pPr>
              <a:buFont typeface="Wingdings" charset="2"/>
              <a:buChar char="Ø"/>
              <a:defRPr/>
            </a:pPr>
            <a:r>
              <a:rPr lang="fr-FR" sz="1800" dirty="0">
                <a:latin typeface="Arial"/>
                <a:cs typeface="Arial"/>
              </a:rPr>
              <a:t> Circuit à pied de Londres : </a:t>
            </a:r>
            <a:r>
              <a:rPr lang="fr-FR" sz="1800" i="1" dirty="0">
                <a:solidFill>
                  <a:srgbClr val="000090"/>
                </a:solidFill>
                <a:latin typeface="Arial"/>
                <a:cs typeface="Arial"/>
              </a:rPr>
              <a:t>Westminster </a:t>
            </a:r>
            <a:r>
              <a:rPr lang="fr-FR" sz="1800" i="1" dirty="0" err="1">
                <a:solidFill>
                  <a:srgbClr val="000090"/>
                </a:solidFill>
                <a:latin typeface="Arial"/>
                <a:cs typeface="Arial"/>
              </a:rPr>
              <a:t>Abbey</a:t>
            </a:r>
            <a:r>
              <a:rPr lang="fr-FR" sz="1800" i="1" dirty="0">
                <a:solidFill>
                  <a:srgbClr val="000090"/>
                </a:solidFill>
                <a:latin typeface="Arial"/>
                <a:cs typeface="Arial"/>
              </a:rPr>
              <a:t>, </a:t>
            </a:r>
            <a:r>
              <a:rPr lang="fr-FR" sz="1800" dirty="0">
                <a:solidFill>
                  <a:srgbClr val="000090"/>
                </a:solidFill>
                <a:latin typeface="Arial"/>
                <a:cs typeface="Arial"/>
              </a:rPr>
              <a:t>les Maisons du Parlement</a:t>
            </a:r>
            <a:r>
              <a:rPr lang="fr-FR" sz="1800" i="1" dirty="0">
                <a:solidFill>
                  <a:srgbClr val="000090"/>
                </a:solidFill>
                <a:latin typeface="Arial"/>
                <a:cs typeface="Arial"/>
              </a:rPr>
              <a:t>, Big Ben, 10 </a:t>
            </a:r>
            <a:r>
              <a:rPr lang="fr-FR" sz="1800" i="1" dirty="0" err="1">
                <a:solidFill>
                  <a:srgbClr val="000090"/>
                </a:solidFill>
                <a:latin typeface="Arial"/>
                <a:cs typeface="Arial"/>
              </a:rPr>
              <a:t>Downing</a:t>
            </a:r>
            <a:r>
              <a:rPr lang="fr-FR" sz="1800" i="1" dirty="0">
                <a:solidFill>
                  <a:srgbClr val="000090"/>
                </a:solidFill>
                <a:latin typeface="Arial"/>
                <a:cs typeface="Arial"/>
              </a:rPr>
              <a:t> Street, Whitehall, Le </a:t>
            </a:r>
            <a:r>
              <a:rPr lang="fr-FR" sz="1800" i="1" dirty="0" err="1">
                <a:solidFill>
                  <a:srgbClr val="000090"/>
                </a:solidFill>
                <a:latin typeface="Arial"/>
                <a:cs typeface="Arial"/>
              </a:rPr>
              <a:t>Mall</a:t>
            </a:r>
            <a:r>
              <a:rPr lang="fr-FR" sz="1800" i="1" dirty="0">
                <a:solidFill>
                  <a:srgbClr val="000090"/>
                </a:solidFill>
                <a:latin typeface="Arial"/>
                <a:cs typeface="Arial"/>
              </a:rPr>
              <a:t>, palais de Buckingham Palace </a:t>
            </a:r>
            <a:r>
              <a:rPr lang="fr-FR" sz="1800" dirty="0">
                <a:latin typeface="Arial"/>
                <a:cs typeface="Arial"/>
              </a:rPr>
              <a:t>avec la relève de la garde.</a:t>
            </a:r>
          </a:p>
          <a:p>
            <a:pPr>
              <a:buFont typeface="Wingdings" charset="2"/>
              <a:buChar char="Ø"/>
              <a:defRPr/>
            </a:pPr>
            <a:endParaRPr lang="fr-FR" altLang="ja-JP" sz="1800" dirty="0">
              <a:latin typeface="Arial"/>
              <a:ea typeface="ＭＳ ゴシック" charset="0"/>
              <a:cs typeface="Arial"/>
            </a:endParaRPr>
          </a:p>
          <a:p>
            <a:pPr>
              <a:buFont typeface="Wingdings" charset="2"/>
              <a:buChar char="Ø"/>
              <a:defRPr/>
            </a:pPr>
            <a:r>
              <a:rPr lang="fr-FR" sz="1800" dirty="0">
                <a:latin typeface="Arial"/>
                <a:cs typeface="Arial"/>
              </a:rPr>
              <a:t> Panier repas fourni par les familles pris à </a:t>
            </a:r>
            <a:r>
              <a:rPr lang="fr-FR" sz="1800" i="1" dirty="0">
                <a:solidFill>
                  <a:srgbClr val="000090"/>
                </a:solidFill>
                <a:latin typeface="Arial"/>
                <a:cs typeface="Arial"/>
              </a:rPr>
              <a:t>Hyde Park</a:t>
            </a:r>
            <a:r>
              <a:rPr lang="fr-FR" sz="1800" dirty="0">
                <a:latin typeface="Arial"/>
                <a:cs typeface="Arial"/>
              </a:rPr>
              <a:t>.</a:t>
            </a:r>
          </a:p>
          <a:p>
            <a:pPr marL="0" indent="0">
              <a:buFont typeface="Arial"/>
              <a:buNone/>
              <a:defRPr/>
            </a:pPr>
            <a:endParaRPr lang="fr-FR" sz="1800" dirty="0">
              <a:latin typeface="Arial"/>
              <a:cs typeface="Arial"/>
            </a:endParaRPr>
          </a:p>
          <a:p>
            <a:pPr>
              <a:buFont typeface="Wingdings" charset="2"/>
              <a:buChar char="Ø"/>
              <a:defRPr/>
            </a:pPr>
            <a:r>
              <a:rPr lang="fr-FR" sz="1800" dirty="0">
                <a:latin typeface="Arial"/>
                <a:cs typeface="Arial"/>
              </a:rPr>
              <a:t>Visite du </a:t>
            </a:r>
            <a:r>
              <a:rPr lang="fr-FR" sz="1800" dirty="0">
                <a:solidFill>
                  <a:srgbClr val="000090"/>
                </a:solidFill>
                <a:latin typeface="Arial"/>
                <a:cs typeface="Arial"/>
              </a:rPr>
              <a:t>musée d’histoire naturelle.</a:t>
            </a:r>
          </a:p>
          <a:p>
            <a:pPr>
              <a:buFont typeface="Wingdings" charset="2"/>
              <a:buChar char="Ø"/>
              <a:defRPr/>
            </a:pPr>
            <a:endParaRPr lang="fr-FR" sz="1800" dirty="0">
              <a:latin typeface="Arial"/>
              <a:cs typeface="Arial"/>
            </a:endParaRPr>
          </a:p>
          <a:p>
            <a:pPr>
              <a:buFont typeface="Wingdings" charset="2"/>
              <a:buChar char="Ø"/>
              <a:defRPr/>
            </a:pPr>
            <a:r>
              <a:rPr lang="fr-FR" sz="1800" dirty="0">
                <a:latin typeface="Arial"/>
                <a:cs typeface="Arial"/>
              </a:rPr>
              <a:t>Retour en famille vers 18h30-19h.</a:t>
            </a:r>
          </a:p>
          <a:p>
            <a:pPr>
              <a:buFont typeface="Wingdings" charset="2"/>
              <a:buChar char="Ø"/>
              <a:defRPr/>
            </a:pPr>
            <a:endParaRPr lang="fr-FR" sz="1800" dirty="0">
              <a:latin typeface="Arial"/>
              <a:cs typeface="Arial"/>
            </a:endParaRPr>
          </a:p>
          <a:p>
            <a:pPr>
              <a:buFont typeface="Wingdings" charset="2"/>
              <a:buChar char="Ø"/>
              <a:defRPr/>
            </a:pPr>
            <a:endParaRPr lang="fr-FR" sz="1800" dirty="0">
              <a:latin typeface="Arial"/>
              <a:cs typeface="Arial"/>
            </a:endParaRPr>
          </a:p>
          <a:p>
            <a:pPr marL="46037" indent="0">
              <a:buFont typeface="Georgia" charset="0"/>
              <a:buNone/>
              <a:defRPr/>
            </a:pPr>
            <a:r>
              <a:rPr lang="fr-FR" sz="1800" dirty="0">
                <a:latin typeface="Arial"/>
                <a:cs typeface="Arial"/>
              </a:rPr>
              <a:t>	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138" y="254794"/>
            <a:ext cx="939353" cy="158646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8056" y="5333044"/>
            <a:ext cx="2372309" cy="1482693"/>
          </a:xfrm>
          <a:prstGeom prst="rect">
            <a:avLst/>
          </a:prstGeom>
        </p:spPr>
      </p:pic>
      <p:pic>
        <p:nvPicPr>
          <p:cNvPr id="11" name="Picture 22" descr="220px-Whitehall,_Lond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63941" y="3125983"/>
            <a:ext cx="2095500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4" descr="ANd9GcRx-nB09GYCScE08T4ZMQAO652I_8UWGDfuuuOtg16aiNQQnyd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07175" y="764382"/>
            <a:ext cx="2162175" cy="139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54C87D1-0960-D342-B8AF-186BE13DC5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8307" y="5453897"/>
            <a:ext cx="2023095" cy="128869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4DF0E164-E1D5-1543-A07C-C40C7B60C0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1675" y="3965193"/>
            <a:ext cx="20955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4604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31790" y="254794"/>
            <a:ext cx="8229600" cy="509588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chemeClr val="accent6">
                  <a:lumMod val="75000"/>
                </a:schemeClr>
              </a:buClr>
              <a:buFont typeface="Georgia" charset="0"/>
              <a:buNone/>
              <a:defRPr/>
            </a:pPr>
            <a:r>
              <a:rPr lang="fr-FR" sz="4000" dirty="0">
                <a:solidFill>
                  <a:srgbClr val="FF0000"/>
                </a:solidFill>
                <a:latin typeface="Arial"/>
                <a:cs typeface="Arial"/>
              </a:rPr>
              <a:t>Jour 4 : jeudi 19 mars 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0" y="1628974"/>
            <a:ext cx="8769350" cy="40338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1787" indent="-285750">
              <a:spcBef>
                <a:spcPts val="638"/>
              </a:spcBef>
              <a:spcAft>
                <a:spcPts val="1413"/>
              </a:spcAft>
              <a:buFont typeface="Wingdings" charset="2"/>
              <a:buChar char="Ø"/>
              <a:defRPr/>
            </a:pPr>
            <a:r>
              <a:rPr lang="fr-FR" sz="1800" dirty="0">
                <a:latin typeface="Arial"/>
                <a:cs typeface="Arial"/>
              </a:rPr>
              <a:t> Départ du point de rassemblement à 8h. </a:t>
            </a:r>
            <a:endParaRPr lang="fr-FR" altLang="ja-JP" sz="1800" dirty="0">
              <a:latin typeface="Arial"/>
              <a:ea typeface="ＭＳ ゴシック" charset="0"/>
              <a:cs typeface="Arial"/>
            </a:endParaRPr>
          </a:p>
          <a:p>
            <a:pPr>
              <a:buFont typeface="Wingdings" charset="2"/>
              <a:buChar char="Ø"/>
              <a:defRPr/>
            </a:pPr>
            <a:r>
              <a:rPr lang="fr-FR" sz="1800" dirty="0">
                <a:latin typeface="Arial"/>
                <a:cs typeface="Arial"/>
              </a:rPr>
              <a:t> Visite du quartier de </a:t>
            </a:r>
            <a:r>
              <a:rPr lang="fr-FR" sz="1800" i="1" dirty="0">
                <a:solidFill>
                  <a:srgbClr val="000090"/>
                </a:solidFill>
                <a:latin typeface="Arial"/>
                <a:cs typeface="Arial"/>
              </a:rPr>
              <a:t>Camden </a:t>
            </a:r>
            <a:r>
              <a:rPr lang="fr-FR" sz="1800" i="1" dirty="0" err="1">
                <a:solidFill>
                  <a:srgbClr val="000090"/>
                </a:solidFill>
                <a:latin typeface="Arial"/>
                <a:cs typeface="Arial"/>
              </a:rPr>
              <a:t>Town</a:t>
            </a:r>
            <a:r>
              <a:rPr lang="fr-FR" sz="1800" i="1" dirty="0">
                <a:latin typeface="Arial"/>
                <a:cs typeface="Arial"/>
              </a:rPr>
              <a:t>.</a:t>
            </a:r>
          </a:p>
          <a:p>
            <a:pPr>
              <a:buFont typeface="Wingdings" charset="2"/>
              <a:buChar char="Ø"/>
              <a:defRPr/>
            </a:pPr>
            <a:endParaRPr lang="fr-FR" altLang="ja-JP" sz="1800" i="1" dirty="0">
              <a:solidFill>
                <a:srgbClr val="002060"/>
              </a:solidFill>
              <a:latin typeface="Arial"/>
              <a:ea typeface="ＭＳ ゴシック" charset="0"/>
              <a:cs typeface="Arial"/>
            </a:endParaRPr>
          </a:p>
          <a:p>
            <a:pPr>
              <a:buFont typeface="Wingdings" charset="2"/>
              <a:buChar char="Ø"/>
              <a:defRPr/>
            </a:pPr>
            <a:r>
              <a:rPr lang="fr-FR" sz="1800" dirty="0">
                <a:latin typeface="Arial"/>
                <a:cs typeface="Arial"/>
              </a:rPr>
              <a:t> Panier repas fourni par les familles pris à </a:t>
            </a:r>
            <a:r>
              <a:rPr lang="fr-FR" sz="1800" i="1" dirty="0" err="1">
                <a:solidFill>
                  <a:srgbClr val="000090"/>
                </a:solidFill>
                <a:latin typeface="Arial"/>
                <a:cs typeface="Arial"/>
              </a:rPr>
              <a:t>Covent</a:t>
            </a:r>
            <a:r>
              <a:rPr lang="fr-FR" sz="1800" i="1" dirty="0">
                <a:solidFill>
                  <a:srgbClr val="000090"/>
                </a:solidFill>
                <a:latin typeface="Arial"/>
                <a:cs typeface="Arial"/>
              </a:rPr>
              <a:t> Garden</a:t>
            </a:r>
            <a:r>
              <a:rPr lang="fr-FR" sz="1800" dirty="0">
                <a:latin typeface="Arial"/>
                <a:cs typeface="Arial"/>
              </a:rPr>
              <a:t>.</a:t>
            </a:r>
          </a:p>
          <a:p>
            <a:pPr marL="0" indent="0">
              <a:buFont typeface="Arial"/>
              <a:buNone/>
              <a:defRPr/>
            </a:pPr>
            <a:endParaRPr lang="fr-FR" sz="1800" dirty="0">
              <a:latin typeface="Arial"/>
              <a:cs typeface="Arial"/>
            </a:endParaRPr>
          </a:p>
          <a:p>
            <a:pPr>
              <a:buFont typeface="Wingdings" charset="2"/>
              <a:buChar char="Ø"/>
              <a:defRPr/>
            </a:pPr>
            <a:r>
              <a:rPr lang="fr-FR" sz="1800" dirty="0">
                <a:latin typeface="Arial"/>
                <a:cs typeface="Arial"/>
              </a:rPr>
              <a:t>Circuit à pied de </a:t>
            </a:r>
            <a:r>
              <a:rPr lang="fr-FR" sz="1800" i="1" dirty="0">
                <a:solidFill>
                  <a:srgbClr val="000090"/>
                </a:solidFill>
                <a:latin typeface="Arial"/>
                <a:cs typeface="Arial"/>
              </a:rPr>
              <a:t>Oxford Street, Trafalgar Square </a:t>
            </a:r>
            <a:r>
              <a:rPr lang="fr-FR" sz="1800" dirty="0">
                <a:latin typeface="Arial"/>
                <a:cs typeface="Arial"/>
              </a:rPr>
              <a:t>et</a:t>
            </a:r>
            <a:endParaRPr lang="fr-FR" sz="1800" i="1" dirty="0">
              <a:latin typeface="Arial"/>
              <a:cs typeface="Arial"/>
            </a:endParaRPr>
          </a:p>
          <a:p>
            <a:pPr marL="0" indent="0">
              <a:buNone/>
              <a:defRPr/>
            </a:pPr>
            <a:r>
              <a:rPr lang="fr-FR" sz="1800" i="1" dirty="0">
                <a:solidFill>
                  <a:srgbClr val="000090"/>
                </a:solidFill>
                <a:latin typeface="Arial"/>
                <a:cs typeface="Arial"/>
              </a:rPr>
              <a:t> Piccadilly </a:t>
            </a:r>
            <a:r>
              <a:rPr lang="fr-FR" sz="1800" i="1" smtClean="0">
                <a:solidFill>
                  <a:srgbClr val="000090"/>
                </a:solidFill>
                <a:latin typeface="Arial"/>
                <a:cs typeface="Arial"/>
              </a:rPr>
              <a:t>Circus</a:t>
            </a:r>
            <a:r>
              <a:rPr lang="fr-FR" sz="1800" smtClean="0">
                <a:latin typeface="Arial"/>
                <a:cs typeface="Arial"/>
              </a:rPr>
              <a:t>.</a:t>
            </a:r>
            <a:endParaRPr lang="fr-FR" sz="1800" i="1" dirty="0">
              <a:latin typeface="Arial"/>
              <a:cs typeface="Arial"/>
            </a:endParaRPr>
          </a:p>
          <a:p>
            <a:pPr>
              <a:buFont typeface="Wingdings" charset="2"/>
              <a:buChar char="Ø"/>
              <a:defRPr/>
            </a:pPr>
            <a:endParaRPr lang="fr-FR" sz="1800" dirty="0">
              <a:latin typeface="Arial"/>
              <a:cs typeface="Arial"/>
            </a:endParaRPr>
          </a:p>
          <a:p>
            <a:pPr>
              <a:buFont typeface="Wingdings" charset="2"/>
              <a:buChar char="Ø"/>
              <a:defRPr/>
            </a:pPr>
            <a:r>
              <a:rPr lang="fr-FR" sz="1800" dirty="0">
                <a:latin typeface="Arial"/>
                <a:cs typeface="Arial"/>
              </a:rPr>
              <a:t>Retour en famille vers 18h30.</a:t>
            </a:r>
          </a:p>
          <a:p>
            <a:pPr>
              <a:buFont typeface="Wingdings" charset="2"/>
              <a:buChar char="Ø"/>
              <a:defRPr/>
            </a:pPr>
            <a:endParaRPr lang="fr-FR" sz="1800" dirty="0">
              <a:latin typeface="Arial"/>
              <a:cs typeface="Arial"/>
            </a:endParaRPr>
          </a:p>
          <a:p>
            <a:pPr>
              <a:buFont typeface="Wingdings" charset="2"/>
              <a:buChar char="Ø"/>
              <a:defRPr/>
            </a:pPr>
            <a:endParaRPr lang="fr-FR" sz="1800" dirty="0">
              <a:latin typeface="Arial"/>
              <a:cs typeface="Arial"/>
            </a:endParaRPr>
          </a:p>
          <a:p>
            <a:pPr marL="46037" indent="0">
              <a:buFont typeface="Georgia" charset="0"/>
              <a:buNone/>
              <a:defRPr/>
            </a:pPr>
            <a:r>
              <a:rPr lang="fr-FR" sz="1800" dirty="0">
                <a:latin typeface="Arial"/>
                <a:cs typeface="Arial"/>
              </a:rPr>
              <a:t>	</a:t>
            </a:r>
          </a:p>
        </p:txBody>
      </p:sp>
      <p:pic>
        <p:nvPicPr>
          <p:cNvPr id="9" name="Picture 15" descr="IMG_6531x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854" y="202591"/>
            <a:ext cx="2398240" cy="143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29012cfeba03f1bdaa3f8586324afb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8528" y="921798"/>
            <a:ext cx="2855913" cy="160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1930" y="3429000"/>
            <a:ext cx="2556671" cy="1695184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1697" y="5028916"/>
            <a:ext cx="2510982" cy="161501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10F57AE-B7E3-0B44-8D80-1A90C014B6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148" y="4968682"/>
            <a:ext cx="2458686" cy="161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0592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31790" y="254794"/>
            <a:ext cx="8229600" cy="509588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chemeClr val="accent6">
                  <a:lumMod val="75000"/>
                </a:schemeClr>
              </a:buClr>
              <a:buFont typeface="Georgia" charset="0"/>
              <a:buNone/>
              <a:defRPr/>
            </a:pPr>
            <a:r>
              <a:rPr lang="fr-FR" sz="4000" dirty="0">
                <a:solidFill>
                  <a:srgbClr val="FF0000"/>
                </a:solidFill>
                <a:latin typeface="Arial"/>
                <a:cs typeface="Arial"/>
              </a:rPr>
              <a:t>Jour 5 : vendredi 20 mars 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0" y="828968"/>
            <a:ext cx="8769350" cy="40338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1787" indent="-285750">
              <a:spcBef>
                <a:spcPts val="638"/>
              </a:spcBef>
              <a:spcAft>
                <a:spcPts val="1413"/>
              </a:spcAft>
              <a:buFont typeface="Wingdings" charset="2"/>
              <a:buChar char="Ø"/>
              <a:defRPr/>
            </a:pPr>
            <a:r>
              <a:rPr lang="fr-FR" sz="1800" dirty="0">
                <a:latin typeface="Arial"/>
                <a:cs typeface="Arial"/>
              </a:rPr>
              <a:t> Départ du point de rassemblement à 8h pour Douvres.</a:t>
            </a:r>
            <a:endParaRPr lang="fr-FR" altLang="ja-JP" sz="1800" dirty="0">
              <a:latin typeface="Arial"/>
              <a:ea typeface="ＭＳ ゴシック" charset="0"/>
              <a:cs typeface="Arial"/>
            </a:endParaRPr>
          </a:p>
          <a:p>
            <a:pPr>
              <a:buFont typeface="Wingdings" charset="2"/>
              <a:buChar char="Ø"/>
              <a:defRPr/>
            </a:pPr>
            <a:r>
              <a:rPr lang="fr-FR" sz="1800" dirty="0">
                <a:latin typeface="Arial"/>
                <a:cs typeface="Arial"/>
              </a:rPr>
              <a:t> Promenade dans </a:t>
            </a:r>
            <a:r>
              <a:rPr lang="fr-FR" sz="1800" dirty="0">
                <a:solidFill>
                  <a:srgbClr val="000090"/>
                </a:solidFill>
                <a:latin typeface="Arial"/>
                <a:cs typeface="Arial"/>
              </a:rPr>
              <a:t>Douvres</a:t>
            </a:r>
            <a:r>
              <a:rPr lang="fr-FR" sz="1800" dirty="0">
                <a:latin typeface="Arial"/>
                <a:cs typeface="Arial"/>
              </a:rPr>
              <a:t>.</a:t>
            </a:r>
            <a:endParaRPr lang="fr-FR" sz="1800" i="1" dirty="0">
              <a:latin typeface="Arial"/>
              <a:cs typeface="Arial"/>
            </a:endParaRPr>
          </a:p>
          <a:p>
            <a:pPr>
              <a:buFont typeface="Wingdings" charset="2"/>
              <a:buChar char="Ø"/>
              <a:defRPr/>
            </a:pPr>
            <a:endParaRPr lang="fr-FR" altLang="ja-JP" sz="1800" dirty="0">
              <a:latin typeface="Arial"/>
              <a:ea typeface="ＭＳ ゴシック" charset="0"/>
              <a:cs typeface="Arial"/>
            </a:endParaRPr>
          </a:p>
          <a:p>
            <a:pPr>
              <a:buFont typeface="Wingdings" charset="2"/>
              <a:buChar char="Ø"/>
              <a:defRPr/>
            </a:pPr>
            <a:r>
              <a:rPr lang="fr-FR" sz="1800" dirty="0">
                <a:latin typeface="Arial"/>
                <a:cs typeface="Arial"/>
              </a:rPr>
              <a:t> Traversée Eurotunnel Folkestone </a:t>
            </a:r>
            <a:r>
              <a:rPr lang="mr-IN" sz="1800" dirty="0">
                <a:latin typeface="Arial"/>
                <a:cs typeface="Arial"/>
              </a:rPr>
              <a:t>–</a:t>
            </a:r>
            <a:r>
              <a:rPr lang="fr-FR" sz="1800" dirty="0">
                <a:latin typeface="Arial"/>
                <a:cs typeface="Arial"/>
              </a:rPr>
              <a:t> Calais à 13h50.</a:t>
            </a:r>
          </a:p>
          <a:p>
            <a:pPr>
              <a:buFont typeface="Wingdings" charset="2"/>
              <a:buChar char="Ø"/>
              <a:defRPr/>
            </a:pPr>
            <a:endParaRPr lang="fr-FR" sz="1800" dirty="0">
              <a:latin typeface="Arial"/>
              <a:cs typeface="Arial"/>
            </a:endParaRPr>
          </a:p>
          <a:p>
            <a:pPr>
              <a:buFont typeface="Wingdings" charset="2"/>
              <a:buChar char="Ø"/>
              <a:defRPr/>
            </a:pPr>
            <a:r>
              <a:rPr lang="fr-FR" sz="1800" dirty="0">
                <a:latin typeface="Arial"/>
                <a:cs typeface="Arial"/>
              </a:rPr>
              <a:t>Arrivée à Calais vers 15h30 (heure française) et route vers </a:t>
            </a:r>
            <a:r>
              <a:rPr lang="fr-FR" sz="1800" dirty="0" err="1">
                <a:latin typeface="Arial"/>
                <a:cs typeface="Arial"/>
              </a:rPr>
              <a:t>Couloisy</a:t>
            </a:r>
            <a:r>
              <a:rPr lang="fr-FR" sz="1800" dirty="0">
                <a:latin typeface="Arial"/>
                <a:cs typeface="Arial"/>
              </a:rPr>
              <a:t> en bus.</a:t>
            </a:r>
            <a:endParaRPr lang="fr-FR" sz="1800" i="1" dirty="0">
              <a:latin typeface="Arial"/>
              <a:cs typeface="Arial"/>
            </a:endParaRPr>
          </a:p>
          <a:p>
            <a:pPr>
              <a:buFont typeface="Wingdings" charset="2"/>
              <a:buChar char="Ø"/>
              <a:defRPr/>
            </a:pPr>
            <a:endParaRPr lang="fr-FR" sz="1800" dirty="0">
              <a:latin typeface="Arial"/>
              <a:cs typeface="Arial"/>
            </a:endParaRPr>
          </a:p>
          <a:p>
            <a:pPr>
              <a:buFont typeface="Wingdings" charset="2"/>
              <a:buChar char="Ø"/>
              <a:defRPr/>
            </a:pPr>
            <a:r>
              <a:rPr lang="fr-FR" sz="1800" dirty="0">
                <a:latin typeface="Arial"/>
                <a:cs typeface="Arial"/>
              </a:rPr>
              <a:t>Arrivée au collège de </a:t>
            </a:r>
            <a:r>
              <a:rPr lang="fr-FR" sz="1800" dirty="0" err="1">
                <a:latin typeface="Arial"/>
                <a:cs typeface="Arial"/>
              </a:rPr>
              <a:t>Couloisy</a:t>
            </a:r>
            <a:r>
              <a:rPr lang="fr-FR" sz="1800" dirty="0">
                <a:latin typeface="Arial"/>
                <a:cs typeface="Arial"/>
              </a:rPr>
              <a:t> </a:t>
            </a:r>
            <a:r>
              <a:rPr lang="fr-FR" sz="1800">
                <a:latin typeface="Arial"/>
                <a:cs typeface="Arial"/>
              </a:rPr>
              <a:t>aux alentours de 19h. </a:t>
            </a:r>
            <a:r>
              <a:rPr lang="fr-FR" sz="1800" dirty="0">
                <a:latin typeface="Arial"/>
                <a:cs typeface="Arial"/>
              </a:rPr>
              <a:t>Nous préviendrons le collège si nous pensons arriver en avance ou en retard. </a:t>
            </a:r>
          </a:p>
          <a:p>
            <a:pPr>
              <a:buFont typeface="Wingdings" charset="2"/>
              <a:buChar char="Ø"/>
              <a:defRPr/>
            </a:pPr>
            <a:endParaRPr lang="fr-FR" sz="1800" dirty="0">
              <a:latin typeface="Arial"/>
              <a:cs typeface="Arial"/>
            </a:endParaRPr>
          </a:p>
          <a:p>
            <a:pPr marL="46037" indent="0">
              <a:buFont typeface="Georgia" charset="0"/>
              <a:buNone/>
              <a:defRPr/>
            </a:pPr>
            <a:r>
              <a:rPr lang="fr-FR" sz="1800" dirty="0">
                <a:latin typeface="Arial"/>
                <a:cs typeface="Arial"/>
              </a:rPr>
              <a:t>	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43" y="4122622"/>
            <a:ext cx="2844239" cy="230586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8282" y="4122622"/>
            <a:ext cx="3534269" cy="263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0133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5"/>
          <p:cNvSpPr>
            <a:spLocks noGrp="1" noChangeArrowheads="1"/>
          </p:cNvSpPr>
          <p:nvPr>
            <p:ph sz="quarter" idx="4294967295"/>
          </p:nvPr>
        </p:nvSpPr>
        <p:spPr>
          <a:xfrm>
            <a:off x="1143000" y="731838"/>
            <a:ext cx="7631113" cy="2114550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hangingPunct="1">
              <a:buFont typeface="Wingdings" charset="0"/>
              <a:buChar char="Ø"/>
            </a:pPr>
            <a:r>
              <a:rPr lang="fr-FR" sz="2000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fr-FR" sz="2000" dirty="0">
                <a:latin typeface="Arial" charset="0"/>
                <a:cs typeface="Arial" charset="0"/>
              </a:rPr>
              <a:t>P</a:t>
            </a:r>
            <a:r>
              <a:rPr lang="fr-FR" altLang="ja-JP" sz="2000" dirty="0">
                <a:solidFill>
                  <a:schemeClr val="tx1"/>
                </a:solidFill>
                <a:latin typeface="Arial" charset="0"/>
                <a:cs typeface="Arial" charset="0"/>
              </a:rPr>
              <a:t>asseport en cours de validité ;</a:t>
            </a:r>
          </a:p>
          <a:p>
            <a:pPr eaLnBrk="1" hangingPunct="1">
              <a:buFont typeface="Wingdings" charset="0"/>
              <a:buChar char="Ø"/>
            </a:pPr>
            <a:r>
              <a:rPr lang="fr-FR" sz="2000" dirty="0">
                <a:solidFill>
                  <a:schemeClr val="tx1"/>
                </a:solidFill>
                <a:latin typeface="Arial" charset="0"/>
                <a:cs typeface="Arial" charset="0"/>
              </a:rPr>
              <a:t> Carte européenne d’</a:t>
            </a:r>
            <a:r>
              <a:rPr lang="fr-FR" altLang="ja-JP" sz="2000" dirty="0">
                <a:solidFill>
                  <a:schemeClr val="tx1"/>
                </a:solidFill>
                <a:latin typeface="Arial" charset="0"/>
                <a:cs typeface="Arial" charset="0"/>
              </a:rPr>
              <a:t>assurance maladie ;</a:t>
            </a:r>
          </a:p>
          <a:p>
            <a:pPr eaLnBrk="1" hangingPunct="1">
              <a:buFont typeface="Wingdings" charset="0"/>
              <a:buChar char="Ø"/>
            </a:pPr>
            <a:r>
              <a:rPr lang="fr-FR" altLang="ja-JP" sz="2000" dirty="0">
                <a:latin typeface="Arial" charset="0"/>
                <a:cs typeface="Arial" charset="0"/>
              </a:rPr>
              <a:t> Autorisation de sortie du territoire.</a:t>
            </a:r>
          </a:p>
          <a:p>
            <a:pPr marL="0" indent="0" eaLnBrk="1" hangingPunct="1">
              <a:buNone/>
            </a:pPr>
            <a:endParaRPr lang="fr-FR" altLang="ja-JP" sz="200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eaLnBrk="1" hangingPunct="1">
              <a:buFontTx/>
              <a:buNone/>
            </a:pPr>
            <a:r>
              <a:rPr lang="fr-FR" sz="2000" dirty="0">
                <a:solidFill>
                  <a:schemeClr val="tx1"/>
                </a:solidFill>
                <a:latin typeface="Arial" charset="0"/>
                <a:cs typeface="Arial" charset="0"/>
              </a:rPr>
              <a:t>  </a:t>
            </a:r>
          </a:p>
          <a:p>
            <a:pPr eaLnBrk="1" hangingPunct="1"/>
            <a:endParaRPr lang="fr-FR" sz="20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6146" name="AutoShape 7" descr="2Q==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z="1800"/>
          </a:p>
        </p:txBody>
      </p:sp>
      <p:sp>
        <p:nvSpPr>
          <p:cNvPr id="6147" name="AutoShape 9" descr="2Q==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z="1800"/>
          </a:p>
        </p:txBody>
      </p:sp>
      <p:pic>
        <p:nvPicPr>
          <p:cNvPr id="6148" name="Picture 11" descr="162295_640_3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51108" y="5197343"/>
            <a:ext cx="1908175" cy="1071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AutoShape 13" descr="Z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z="1800"/>
          </a:p>
        </p:txBody>
      </p:sp>
      <p:sp>
        <p:nvSpPr>
          <p:cNvPr id="6150" name="AutoShape 15" descr="Z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z="1800"/>
          </a:p>
        </p:txBody>
      </p:sp>
      <p:pic>
        <p:nvPicPr>
          <p:cNvPr id="6151" name="Picture 17" descr="Carte-Europenne-Assurance-Maladie-CA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6940" y="5292204"/>
            <a:ext cx="1301866" cy="814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ZoneTexte 9"/>
          <p:cNvSpPr txBox="1">
            <a:spLocks noChangeArrowheads="1"/>
          </p:cNvSpPr>
          <p:nvPr/>
        </p:nvSpPr>
        <p:spPr bwMode="auto">
          <a:xfrm>
            <a:off x="2601913" y="61913"/>
            <a:ext cx="53435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4000" b="1">
                <a:solidFill>
                  <a:srgbClr val="FF0000"/>
                </a:solidFill>
                <a:latin typeface="Arial" charset="0"/>
                <a:cs typeface="Arial" charset="0"/>
              </a:rPr>
              <a:t>Avant le départ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460375" y="1854630"/>
            <a:ext cx="82423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ja-JP" sz="2200" dirty="0">
                <a:latin typeface="Arial" charset="0"/>
                <a:cs typeface="Arial" charset="0"/>
              </a:rPr>
              <a:t>Votre enfant devra impérativement nous confier son </a:t>
            </a:r>
            <a:r>
              <a:rPr lang="fr-FR" altLang="ja-JP" sz="2200" u="sng" dirty="0">
                <a:latin typeface="Arial" charset="0"/>
                <a:cs typeface="Arial" charset="0"/>
              </a:rPr>
              <a:t>passeport</a:t>
            </a:r>
            <a:r>
              <a:rPr lang="fr-FR" altLang="ja-JP" sz="2200" dirty="0">
                <a:latin typeface="Arial" charset="0"/>
                <a:cs typeface="Arial" charset="0"/>
              </a:rPr>
              <a:t> et sa </a:t>
            </a:r>
            <a:r>
              <a:rPr lang="fr-FR" altLang="ja-JP" sz="2200" u="sng" dirty="0">
                <a:latin typeface="Arial" charset="0"/>
                <a:cs typeface="Arial" charset="0"/>
              </a:rPr>
              <a:t>carte européenne d’assurance maladie </a:t>
            </a:r>
            <a:r>
              <a:rPr lang="fr-FR" altLang="ja-JP" sz="2200" dirty="0">
                <a:latin typeface="Arial" charset="0"/>
                <a:cs typeface="Arial" charset="0"/>
              </a:rPr>
              <a:t>pour le </a:t>
            </a:r>
            <a:r>
              <a:rPr lang="fr-FR" altLang="ja-JP" sz="2200" u="sng" dirty="0">
                <a:latin typeface="Arial" charset="0"/>
                <a:cs typeface="Arial" charset="0"/>
              </a:rPr>
              <a:t>mardi 3 mars </a:t>
            </a:r>
            <a:r>
              <a:rPr lang="fr-FR" altLang="ja-JP" sz="2200" dirty="0">
                <a:latin typeface="Arial" charset="0"/>
                <a:cs typeface="Arial" charset="0"/>
              </a:rPr>
              <a:t>au plus tard.</a:t>
            </a:r>
            <a:endParaRPr lang="fr-FR" altLang="ja-JP" sz="220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endParaRPr lang="fr-FR" sz="2200" dirty="0"/>
          </a:p>
        </p:txBody>
      </p:sp>
      <p:sp>
        <p:nvSpPr>
          <p:cNvPr id="3" name="ZoneTexte 2"/>
          <p:cNvSpPr txBox="1"/>
          <p:nvPr/>
        </p:nvSpPr>
        <p:spPr>
          <a:xfrm>
            <a:off x="161926" y="3969180"/>
            <a:ext cx="854075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Arial"/>
                <a:cs typeface="Arial"/>
              </a:rPr>
              <a:t>Les papiers d</a:t>
            </a:r>
            <a:r>
              <a:rPr lang="fr-FR" sz="2400" b="1" dirty="0">
                <a:latin typeface="Arial"/>
                <a:ea typeface="ＭＳ ゴシック" charset="0"/>
                <a:cs typeface="Arial"/>
              </a:rPr>
              <a:t>’</a:t>
            </a:r>
            <a:r>
              <a:rPr lang="fr-FR" altLang="ja-JP" sz="2400" b="1" dirty="0">
                <a:latin typeface="Arial"/>
                <a:ea typeface="ＭＳ ゴシック" charset="0"/>
                <a:cs typeface="Arial"/>
              </a:rPr>
              <a:t>identité seront en notre possession pendant toute la durée du voyage, </a:t>
            </a:r>
            <a:r>
              <a:rPr lang="fr-FR" altLang="ja-JP" sz="2400" dirty="0">
                <a:latin typeface="Arial"/>
                <a:ea typeface="ＭＳ ゴシック" charset="0"/>
                <a:cs typeface="Arial"/>
              </a:rPr>
              <a:t>afin d’éviter toute perte de documents, notamment avant le passage des douanes.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288926" y="2955548"/>
            <a:ext cx="8540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latin typeface="Arial"/>
                <a:cs typeface="Arial"/>
              </a:rPr>
              <a:t>Il devra avoir son carnet de correspondance pendant le voyage en Angleterre. </a:t>
            </a:r>
            <a:endParaRPr lang="fr-FR" sz="2400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97676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155575" y="392113"/>
            <a:ext cx="9113838" cy="6465887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45720" indent="0" eaLnBrk="1" fontAlgn="auto" hangingPunct="1">
              <a:lnSpc>
                <a:spcPct val="13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fr-FR" sz="1800" b="1" u="sng" dirty="0">
                <a:solidFill>
                  <a:srgbClr val="FF0066"/>
                </a:solidFill>
                <a:latin typeface="Arial"/>
                <a:ea typeface="+mn-ea"/>
                <a:cs typeface="Arial"/>
              </a:rPr>
              <a:t>Monnaie</a:t>
            </a:r>
            <a:endParaRPr lang="fr-FR" sz="1800" u="sng" dirty="0">
              <a:solidFill>
                <a:srgbClr val="FF0066"/>
              </a:solidFill>
              <a:latin typeface="Arial"/>
              <a:ea typeface="+mn-ea"/>
              <a:cs typeface="Arial"/>
            </a:endParaRPr>
          </a:p>
          <a:p>
            <a:pPr indent="-182880" eaLnBrk="1" fontAlgn="auto" hangingPunct="1">
              <a:lnSpc>
                <a:spcPct val="13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charset="2"/>
              <a:buChar char="Ø"/>
              <a:defRPr/>
            </a:pPr>
            <a:r>
              <a:rPr lang="fr-F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rPr>
              <a:t> </a:t>
            </a:r>
            <a:r>
              <a:rPr lang="fr-FR" sz="180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La devise utilisée au Royaume-Uni est la Livre Sterling (= </a:t>
            </a:r>
            <a:r>
              <a:rPr lang="fr-FR" sz="1800" i="1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Pound Sterling</a:t>
            </a:r>
            <a:r>
              <a:rPr lang="fr-FR" sz="180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).</a:t>
            </a:r>
          </a:p>
          <a:p>
            <a:pPr indent="-182880">
              <a:lnSpc>
                <a:spcPct val="130000"/>
              </a:lnSpc>
              <a:buClr>
                <a:schemeClr val="accent6">
                  <a:lumMod val="75000"/>
                </a:schemeClr>
              </a:buClr>
              <a:buFont typeface="Wingdings" charset="2"/>
              <a:buChar char="Ø"/>
              <a:defRPr/>
            </a:pPr>
            <a:r>
              <a:rPr lang="fr-FR" sz="180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 1€ = </a:t>
            </a:r>
            <a:r>
              <a:rPr lang="fr-FR" sz="1800" dirty="0">
                <a:solidFill>
                  <a:srgbClr val="000000"/>
                </a:solidFill>
                <a:latin typeface="Arial"/>
                <a:cs typeface="Arial"/>
              </a:rPr>
              <a:t>£</a:t>
            </a:r>
            <a:r>
              <a:rPr lang="fr-FR" sz="1800" dirty="0">
                <a:solidFill>
                  <a:schemeClr val="tx1"/>
                </a:solidFill>
                <a:latin typeface="Arial"/>
                <a:ea typeface="+mn-ea"/>
                <a:cs typeface="Arial"/>
              </a:rPr>
              <a:t>0, 85 (mi-janvier)</a:t>
            </a:r>
          </a:p>
          <a:p>
            <a:pPr indent="-182880" eaLnBrk="1" fontAlgn="auto" hangingPunct="1">
              <a:lnSpc>
                <a:spcPct val="13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Arial"/>
              <a:buChar char="•"/>
              <a:defRPr/>
            </a:pPr>
            <a:endParaRPr lang="fr-FR" sz="1800" dirty="0">
              <a:solidFill>
                <a:schemeClr val="accent2"/>
              </a:solidFill>
              <a:latin typeface="Arial"/>
              <a:ea typeface="+mn-ea"/>
              <a:cs typeface="Arial"/>
            </a:endParaRPr>
          </a:p>
          <a:p>
            <a:pPr indent="-182880" eaLnBrk="1" fontAlgn="auto" hangingPunct="1">
              <a:lnSpc>
                <a:spcPct val="13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charset="2"/>
              <a:buChar char="Ø"/>
              <a:defRPr/>
            </a:pPr>
            <a:r>
              <a:rPr lang="fr-FR" sz="18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Il faut prévoir de changer vos euros en Livres Sterling </a:t>
            </a:r>
            <a:r>
              <a:rPr lang="fr-FR" sz="1800" u="sng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avant</a:t>
            </a:r>
            <a:r>
              <a:rPr lang="fr-FR" sz="18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le départ car il ne sera pas possible de le faire sur place. Anticiper le délai auprès de votre banque ou un bureau de change.</a:t>
            </a:r>
          </a:p>
          <a:p>
            <a:pPr marL="160020" indent="0" eaLnBrk="1" fontAlgn="auto" hangingPunct="1">
              <a:lnSpc>
                <a:spcPct val="13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endParaRPr lang="fr-FR" sz="1800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indent="-182880" eaLnBrk="1" fontAlgn="auto" hangingPunct="1">
              <a:lnSpc>
                <a:spcPct val="13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charset="2"/>
              <a:buChar char="Ø"/>
              <a:defRPr/>
            </a:pPr>
            <a:r>
              <a:rPr lang="fr-FR" sz="1800" dirty="0">
                <a:solidFill>
                  <a:srgbClr val="000000"/>
                </a:solidFill>
                <a:latin typeface="Arial"/>
                <a:cs typeface="Arial"/>
              </a:rPr>
              <a:t> Pour information : 30€ =  £25,40 ; 40€ = £33,80   ; 50€ = £42,30</a:t>
            </a:r>
            <a:endParaRPr lang="fr-FR" sz="1800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marL="45720" indent="0" eaLnBrk="1" fontAlgn="auto" hangingPunct="1">
              <a:lnSpc>
                <a:spcPct val="13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endParaRPr lang="fr-FR" sz="18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+mn-ea"/>
              <a:cs typeface="Arial"/>
            </a:endParaRPr>
          </a:p>
          <a:p>
            <a:pPr marL="45720" indent="0" eaLnBrk="1" fontAlgn="auto" hangingPunct="1">
              <a:lnSpc>
                <a:spcPct val="13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fr-FR" sz="1800" b="1" u="sng" dirty="0">
                <a:solidFill>
                  <a:srgbClr val="FF0066"/>
                </a:solidFill>
                <a:latin typeface="Arial"/>
                <a:ea typeface="+mn-ea"/>
                <a:cs typeface="Arial"/>
              </a:rPr>
              <a:t>Décalage horaire</a:t>
            </a:r>
            <a:endParaRPr lang="fr-FR" sz="1800" u="sng" dirty="0">
              <a:solidFill>
                <a:srgbClr val="FF0066"/>
              </a:solidFill>
              <a:latin typeface="Arial"/>
              <a:ea typeface="+mn-ea"/>
              <a:cs typeface="Arial"/>
            </a:endParaRPr>
          </a:p>
          <a:p>
            <a:pPr indent="-182880" eaLnBrk="1" fontAlgn="auto" hangingPunct="1">
              <a:lnSpc>
                <a:spcPct val="13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charset="2"/>
              <a:buChar char="Ø"/>
              <a:defRPr/>
            </a:pPr>
            <a:r>
              <a:rPr lang="fr-FR" sz="18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Décalage par rapport à la France : - 1h.</a:t>
            </a:r>
          </a:p>
          <a:p>
            <a:pPr marL="45720" indent="0" eaLnBrk="1" fontAlgn="auto" hangingPunct="1">
              <a:lnSpc>
                <a:spcPct val="13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fr-FR" sz="1800" u="sng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Ex</a:t>
            </a:r>
            <a:r>
              <a:rPr lang="fr-FR" sz="18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: Quand il est 18h00 en France, il est 17h00 </a:t>
            </a:r>
            <a:r>
              <a:rPr lang="fr-FR" sz="1800" dirty="0">
                <a:solidFill>
                  <a:srgbClr val="000000"/>
                </a:solidFill>
                <a:latin typeface="Arial"/>
                <a:cs typeface="Arial"/>
              </a:rPr>
              <a:t>au Royaume-Uni</a:t>
            </a:r>
            <a:r>
              <a:rPr lang="fr-FR" sz="18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.</a:t>
            </a:r>
          </a:p>
        </p:txBody>
      </p:sp>
      <p:sp>
        <p:nvSpPr>
          <p:cNvPr id="8194" name="AutoShape 5" descr="9k=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sz="1800"/>
          </a:p>
        </p:txBody>
      </p:sp>
      <p:pic>
        <p:nvPicPr>
          <p:cNvPr id="8195" name="Picture 7" descr="UK-British-Pound-sterl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19850" y="46038"/>
            <a:ext cx="1295400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465392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0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0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457200" y="260350"/>
            <a:ext cx="6994525" cy="6260766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45720" indent="0" eaLnBrk="1" fontAlgn="auto" hangingPunct="1">
              <a:lnSpc>
                <a:spcPct val="80000"/>
              </a:lnSpc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fr-FR" sz="1700" b="1" u="sng" dirty="0">
                <a:solidFill>
                  <a:srgbClr val="FF0066"/>
                </a:solidFill>
                <a:latin typeface="Arial"/>
                <a:ea typeface="+mn-ea"/>
                <a:cs typeface="Arial"/>
              </a:rPr>
              <a:t>Téléphone portable</a:t>
            </a:r>
            <a:endParaRPr lang="fr-FR" sz="1700" u="sng" dirty="0">
              <a:solidFill>
                <a:srgbClr val="FF0066"/>
              </a:solidFill>
              <a:latin typeface="Arial"/>
              <a:ea typeface="+mn-ea"/>
              <a:cs typeface="Arial"/>
            </a:endParaRPr>
          </a:p>
          <a:p>
            <a:pPr indent="-182880" eaLnBrk="1" fontAlgn="auto" hangingPunct="1">
              <a:lnSpc>
                <a:spcPct val="80000"/>
              </a:lnSpc>
              <a:buClr>
                <a:schemeClr val="accent6">
                  <a:lumMod val="75000"/>
                </a:schemeClr>
              </a:buClr>
              <a:buFont typeface="Wingdings" charset="2"/>
              <a:buChar char="Ø"/>
              <a:defRPr/>
            </a:pPr>
            <a:r>
              <a:rPr lang="fr-FR" sz="1700" dirty="0">
                <a:latin typeface="Arial"/>
                <a:ea typeface="+mn-ea"/>
                <a:cs typeface="Arial"/>
              </a:rPr>
              <a:t>Les appels passés ainsi que les SMS envoyés ne sont plus surtaxés. Il faut penser à désactiver la connexion.                                                         (4G/3G, Internet ou bien vérifier les facturations </a:t>
            </a:r>
            <a:r>
              <a:rPr lang="fr-FR" sz="1700" u="sng" dirty="0">
                <a:latin typeface="Arial"/>
                <a:ea typeface="+mn-ea"/>
                <a:cs typeface="Arial"/>
              </a:rPr>
              <a:t>auprès de votre opérateur</a:t>
            </a:r>
            <a:r>
              <a:rPr lang="fr-FR" sz="1700" dirty="0">
                <a:latin typeface="Arial"/>
                <a:ea typeface="+mn-ea"/>
                <a:cs typeface="Arial"/>
              </a:rPr>
              <a:t>). Vous pourrez joindre vos enfants dans les familles, le soir.</a:t>
            </a:r>
          </a:p>
          <a:p>
            <a:pPr marL="45720" indent="0" eaLnBrk="1" fontAlgn="auto" hangingPunct="1">
              <a:lnSpc>
                <a:spcPct val="80000"/>
              </a:lnSpc>
              <a:buClr>
                <a:schemeClr val="accent6">
                  <a:lumMod val="75000"/>
                </a:schemeClr>
              </a:buClr>
              <a:buFont typeface="Georgia" charset="0"/>
              <a:buNone/>
              <a:defRPr/>
            </a:pPr>
            <a:endParaRPr lang="fr-FR" sz="17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+mn-ea"/>
              <a:cs typeface="Arial"/>
            </a:endParaRPr>
          </a:p>
          <a:p>
            <a:pPr marL="45720" indent="0" eaLnBrk="1" fontAlgn="auto" hangingPunct="1">
              <a:lnSpc>
                <a:spcPct val="80000"/>
              </a:lnSpc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fr-FR" sz="1700" b="1" u="sng" dirty="0">
                <a:solidFill>
                  <a:srgbClr val="FF0066"/>
                </a:solidFill>
                <a:latin typeface="Arial"/>
                <a:ea typeface="+mn-ea"/>
                <a:cs typeface="Arial"/>
              </a:rPr>
              <a:t>Electricité</a:t>
            </a:r>
            <a:endParaRPr lang="fr-FR" sz="1700" u="sng" dirty="0">
              <a:solidFill>
                <a:srgbClr val="FF0066"/>
              </a:solidFill>
              <a:latin typeface="Arial"/>
              <a:ea typeface="+mn-ea"/>
              <a:cs typeface="Arial"/>
            </a:endParaRPr>
          </a:p>
          <a:p>
            <a:pPr indent="-182880" eaLnBrk="1" fontAlgn="auto" hangingPunct="1">
              <a:lnSpc>
                <a:spcPct val="80000"/>
              </a:lnSpc>
              <a:buClr>
                <a:schemeClr val="accent6">
                  <a:lumMod val="75000"/>
                </a:schemeClr>
              </a:buClr>
              <a:buFont typeface="Wingdings" charset="2"/>
              <a:buChar char="Ø"/>
              <a:defRPr/>
            </a:pPr>
            <a:r>
              <a:rPr lang="fr-FR" sz="17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Un adaptateur est nécessaire pour tous les appareils électriques français : 3 broches rectangulaires. (pour les chargeurs téléphones, appareils photos, sèche cheveux…). </a:t>
            </a:r>
          </a:p>
          <a:p>
            <a:pPr indent="-182880" eaLnBrk="1" fontAlgn="auto" hangingPunct="1">
              <a:lnSpc>
                <a:spcPct val="80000"/>
              </a:lnSpc>
              <a:buClr>
                <a:schemeClr val="accent6">
                  <a:lumMod val="75000"/>
                </a:schemeClr>
              </a:buClr>
              <a:buFont typeface="Georgia" pitchFamily="18" charset="0"/>
              <a:buChar char="*"/>
              <a:defRPr/>
            </a:pPr>
            <a:endParaRPr lang="fr-FR" sz="17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+mn-ea"/>
              <a:cs typeface="Arial"/>
            </a:endParaRPr>
          </a:p>
          <a:p>
            <a:pPr indent="-182880" eaLnBrk="1" fontAlgn="auto" hangingPunct="1">
              <a:lnSpc>
                <a:spcPct val="80000"/>
              </a:lnSpc>
              <a:buClr>
                <a:schemeClr val="accent6">
                  <a:lumMod val="75000"/>
                </a:schemeClr>
              </a:buClr>
              <a:buFont typeface="Georgia" pitchFamily="18" charset="0"/>
              <a:buChar char="*"/>
              <a:defRPr/>
            </a:pPr>
            <a:endParaRPr lang="fr-FR" sz="17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+mn-ea"/>
              <a:cs typeface="Arial"/>
            </a:endParaRPr>
          </a:p>
          <a:p>
            <a:pPr indent="-182880" eaLnBrk="1" fontAlgn="auto" hangingPunct="1">
              <a:lnSpc>
                <a:spcPct val="80000"/>
              </a:lnSpc>
              <a:buClr>
                <a:schemeClr val="accent6">
                  <a:lumMod val="75000"/>
                </a:schemeClr>
              </a:buClr>
              <a:buFont typeface="Wingdings" charset="2"/>
              <a:buChar char="Ø"/>
              <a:defRPr/>
            </a:pPr>
            <a:r>
              <a:rPr lang="fr-FR" sz="25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Les</a:t>
            </a:r>
            <a:r>
              <a:rPr lang="fr-FR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rPr>
              <a:t> </a:t>
            </a:r>
            <a:r>
              <a:rPr lang="fr-FR" sz="2500" b="1" dirty="0">
                <a:solidFill>
                  <a:srgbClr val="FF0066"/>
                </a:solidFill>
                <a:latin typeface="Arial"/>
                <a:ea typeface="+mn-ea"/>
                <a:cs typeface="Arial"/>
              </a:rPr>
              <a:t>objets de valeur</a:t>
            </a:r>
            <a:r>
              <a:rPr lang="fr-FR" sz="25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restent sous la responsabilité des élèves. Vous devrez veiller à ne rien oublier dans les familles (aucune garantie ne peut être accordée pour récupérer quoi que ce soit). Nul ne saurait être tenu pour responsable de pertes, vols ou oublis d’</a:t>
            </a:r>
            <a:r>
              <a:rPr lang="fr-FR" altLang="ja-JP" sz="25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objets personnels de valeur.</a:t>
            </a:r>
          </a:p>
          <a:p>
            <a:pPr indent="-182880" eaLnBrk="1" fontAlgn="auto" hangingPunct="1">
              <a:lnSpc>
                <a:spcPct val="80000"/>
              </a:lnSpc>
              <a:buClr>
                <a:schemeClr val="accent6">
                  <a:lumMod val="75000"/>
                </a:schemeClr>
              </a:buClr>
              <a:buFont typeface="Georgia" pitchFamily="18" charset="0"/>
              <a:buChar char="*"/>
              <a:defRPr/>
            </a:pPr>
            <a:endParaRPr lang="fr-FR" sz="17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+mn-ea"/>
              <a:cs typeface="Arial"/>
            </a:endParaRPr>
          </a:p>
          <a:p>
            <a:pPr indent="-182880" eaLnBrk="1" fontAlgn="auto" hangingPunct="1">
              <a:lnSpc>
                <a:spcPct val="80000"/>
              </a:lnSpc>
              <a:buClr>
                <a:schemeClr val="accent6">
                  <a:lumMod val="75000"/>
                </a:schemeClr>
              </a:buClr>
              <a:buFont typeface="Georgia" pitchFamily="18" charset="0"/>
              <a:buChar char="*"/>
              <a:defRPr/>
            </a:pPr>
            <a:endParaRPr lang="fr-FR" sz="17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+mn-ea"/>
              <a:cs typeface="Arial"/>
            </a:endParaRPr>
          </a:p>
          <a:p>
            <a:pPr indent="-182880" eaLnBrk="1" fontAlgn="auto" hangingPunct="1">
              <a:lnSpc>
                <a:spcPct val="80000"/>
              </a:lnSpc>
              <a:buClr>
                <a:schemeClr val="accent6">
                  <a:lumMod val="75000"/>
                </a:schemeClr>
              </a:buClr>
              <a:buFont typeface="Wingdings" charset="2"/>
              <a:buChar char="Ø"/>
              <a:defRPr/>
            </a:pPr>
            <a:r>
              <a:rPr lang="fr-FR" sz="17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Les</a:t>
            </a:r>
            <a:r>
              <a:rPr lang="fr-FR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rPr>
              <a:t> </a:t>
            </a:r>
            <a:r>
              <a:rPr lang="fr-FR" sz="1700" b="1" dirty="0">
                <a:solidFill>
                  <a:srgbClr val="FF0066"/>
                </a:solidFill>
                <a:latin typeface="Arial"/>
                <a:ea typeface="+mn-ea"/>
                <a:cs typeface="Arial"/>
              </a:rPr>
              <a:t>fers à lisser/ friser </a:t>
            </a:r>
            <a:r>
              <a:rPr lang="fr-FR" sz="17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sont strictement interdits</a:t>
            </a:r>
            <a:r>
              <a:rPr lang="fr-FR" sz="1700" dirty="0">
                <a:solidFill>
                  <a:srgbClr val="000000"/>
                </a:solidFill>
                <a:latin typeface="Arial"/>
                <a:cs typeface="Arial"/>
              </a:rPr>
              <a:t>.</a:t>
            </a:r>
            <a:endParaRPr lang="fr-FR" sz="1700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62850" y="149225"/>
            <a:ext cx="1062038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220" name="Picture 11" descr="380x285-cz5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950" y="1867694"/>
            <a:ext cx="1531938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13" descr=" BaByliss PRO PRO Ti Ionic BAB2091E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4750" y="5800725"/>
            <a:ext cx="1133475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Imag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16030" y="3621881"/>
            <a:ext cx="950913" cy="139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necteur droit 10"/>
          <p:cNvCxnSpPr/>
          <p:nvPr/>
        </p:nvCxnSpPr>
        <p:spPr>
          <a:xfrm>
            <a:off x="7458075" y="5691188"/>
            <a:ext cx="1277938" cy="1122362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 flipV="1">
            <a:off x="7500938" y="5738813"/>
            <a:ext cx="1277937" cy="1006475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79766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1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12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2762250" y="1061790"/>
            <a:ext cx="5986463" cy="16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fr-FR" sz="18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Un temps frais, humide et </a:t>
            </a:r>
            <a:r>
              <a:rPr lang="fr-FR" sz="1800" u="sng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changeant</a:t>
            </a:r>
            <a:r>
              <a:rPr lang="fr-FR" sz="18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: les pluies peuvent être courtes et intermittentes, et peuvent alterner avec des phases d’ensoleillement. 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rgbClr val="000000"/>
                </a:solidFill>
                <a:latin typeface="Arial"/>
                <a:cs typeface="Arial"/>
              </a:rPr>
              <a:t>Pr</a:t>
            </a:r>
            <a:r>
              <a:rPr lang="fr-FR" sz="18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évoir un </a:t>
            </a:r>
            <a:r>
              <a:rPr lang="fr-FR" sz="1800" u="sng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vêtement de pluie avec capuche</a:t>
            </a:r>
            <a:r>
              <a:rPr lang="fr-FR" sz="18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plus pratique qu’un parapluie.</a:t>
            </a:r>
          </a:p>
        </p:txBody>
      </p:sp>
      <p:pic>
        <p:nvPicPr>
          <p:cNvPr id="10242" name="Picture 9" descr="vetements-plu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0687" y="1033463"/>
            <a:ext cx="1881188" cy="188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ZoneTexte 1"/>
          <p:cNvSpPr txBox="1">
            <a:spLocks noChangeArrowheads="1"/>
          </p:cNvSpPr>
          <p:nvPr/>
        </p:nvSpPr>
        <p:spPr bwMode="auto">
          <a:xfrm>
            <a:off x="2106613" y="31750"/>
            <a:ext cx="5343525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4000" b="1">
                <a:solidFill>
                  <a:srgbClr val="FF0000"/>
                </a:solidFill>
                <a:latin typeface="Arial" charset="0"/>
                <a:cs typeface="Arial" charset="0"/>
              </a:rPr>
              <a:t>Le temps en mars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87" y="3251619"/>
            <a:ext cx="7695960" cy="244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939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7" name="Text Box 15"/>
          <p:cNvSpPr txBox="1">
            <a:spLocks noChangeArrowheads="1"/>
          </p:cNvSpPr>
          <p:nvPr/>
        </p:nvSpPr>
        <p:spPr bwMode="auto">
          <a:xfrm>
            <a:off x="450214" y="336749"/>
            <a:ext cx="8281987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fr-FR" sz="1800"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Un sac / une valise contenant :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1800" dirty="0">
                <a:latin typeface="Arial"/>
                <a:ea typeface="+mn-ea"/>
                <a:cs typeface="Arial"/>
              </a:rPr>
              <a:t> des chaussures confortables pour marcher et rester au sec en cas d’humidité</a:t>
            </a:r>
            <a:r>
              <a:rPr lang="fr-FR" dirty="0">
                <a:latin typeface="Arial"/>
                <a:cs typeface="Arial"/>
              </a:rPr>
              <a:t> ;</a:t>
            </a:r>
            <a:endParaRPr lang="fr-FR" sz="1800" dirty="0">
              <a:latin typeface="Arial"/>
              <a:ea typeface="+mn-ea"/>
              <a:cs typeface="Arial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1800" dirty="0">
                <a:latin typeface="Arial"/>
                <a:ea typeface="+mn-ea"/>
                <a:cs typeface="Arial"/>
              </a:rPr>
              <a:t> un vêtement chaud</a:t>
            </a:r>
            <a:r>
              <a:rPr lang="fr-FR" dirty="0">
                <a:latin typeface="Arial"/>
                <a:cs typeface="Arial"/>
              </a:rPr>
              <a:t> ;</a:t>
            </a:r>
            <a:endParaRPr lang="fr-FR" sz="1000" dirty="0">
              <a:latin typeface="Arial"/>
              <a:ea typeface="+mn-ea"/>
              <a:cs typeface="Arial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dirty="0">
                <a:latin typeface="Arial"/>
                <a:cs typeface="Arial"/>
              </a:rPr>
              <a:t> petite serviette </a:t>
            </a:r>
            <a:r>
              <a:rPr lang="fr-FR" sz="1800" dirty="0">
                <a:latin typeface="Arial"/>
                <a:ea typeface="+mn-ea"/>
                <a:cs typeface="Arial"/>
              </a:rPr>
              <a:t>et affaires de toilettes ;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dirty="0">
                <a:latin typeface="Arial"/>
                <a:cs typeface="Arial"/>
              </a:rPr>
              <a:t> les élèves auront la possibilité de se changer le mardi, mercredi, jeudi et vendredi (= 4 tenues de rechange maximum).</a:t>
            </a:r>
            <a:endParaRPr lang="fr-FR" sz="1800" dirty="0">
              <a:latin typeface="Arial"/>
              <a:ea typeface="+mn-ea"/>
              <a:cs typeface="Arial"/>
            </a:endParaRPr>
          </a:p>
        </p:txBody>
      </p:sp>
      <p:sp>
        <p:nvSpPr>
          <p:cNvPr id="8208" name="Text Box 16"/>
          <p:cNvSpPr txBox="1">
            <a:spLocks noChangeArrowheads="1"/>
          </p:cNvSpPr>
          <p:nvPr/>
        </p:nvSpPr>
        <p:spPr bwMode="auto">
          <a:xfrm>
            <a:off x="270192" y="2831168"/>
            <a:ext cx="8337550" cy="3831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fr-FR" sz="1800" dirty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Un petit sac / un sac à dos que les enfants garderont avec eux contenant :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dirty="0">
                <a:latin typeface="Arial"/>
                <a:cs typeface="Arial"/>
              </a:rPr>
              <a:t> un carnet et un stylo pour prendre des notes ;</a:t>
            </a:r>
            <a:endParaRPr lang="fr-FR" sz="1800" dirty="0">
              <a:latin typeface="Arial"/>
              <a:ea typeface="+mn-ea"/>
              <a:cs typeface="Arial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1800" dirty="0">
                <a:latin typeface="Arial"/>
                <a:ea typeface="+mn-ea"/>
                <a:cs typeface="Arial"/>
              </a:rPr>
              <a:t> de quoi se rafraîchir (lingettes, etc) ;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1800" dirty="0">
                <a:latin typeface="Arial"/>
                <a:ea typeface="+mn-ea"/>
                <a:cs typeface="Arial"/>
              </a:rPr>
              <a:t> une petite bouteille d’eau ;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dirty="0">
                <a:latin typeface="Arial"/>
                <a:cs typeface="Arial"/>
              </a:rPr>
              <a:t> l’en-cas du lundi matin (si besoin) et le repas du lundi midi ;</a:t>
            </a:r>
            <a:endParaRPr lang="fr-FR" sz="1800" dirty="0">
              <a:latin typeface="Arial"/>
              <a:ea typeface="+mn-ea"/>
              <a:cs typeface="Arial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  <a:buFontTx/>
              <a:buChar char="-"/>
              <a:defRPr/>
            </a:pPr>
            <a:r>
              <a:rPr lang="fr-FR" sz="1800" dirty="0">
                <a:latin typeface="Arial"/>
                <a:ea typeface="+mn-ea"/>
                <a:cs typeface="Arial"/>
              </a:rPr>
              <a:t> un vêtement de pluie avec capuche.</a:t>
            </a:r>
          </a:p>
          <a:p>
            <a:pPr marL="285750" indent="-285750" fontAlgn="auto">
              <a:spcBef>
                <a:spcPct val="50000"/>
              </a:spcBef>
              <a:spcAft>
                <a:spcPts val="0"/>
              </a:spcAft>
              <a:buFont typeface="Wingdings" charset="2"/>
              <a:buChar char="Ø"/>
              <a:defRPr/>
            </a:pPr>
            <a:r>
              <a:rPr lang="fr-FR" sz="1800" dirty="0">
                <a:solidFill>
                  <a:srgbClr val="FF0066"/>
                </a:solidFill>
                <a:latin typeface="Arial"/>
                <a:ea typeface="+mn-ea"/>
                <a:cs typeface="Arial"/>
              </a:rPr>
              <a:t>Attention : les valises mises dans la soute du car ne seront plus accessibles avant l’arrivée dans les familles hôtesses.</a:t>
            </a:r>
          </a:p>
          <a:p>
            <a:pPr marL="285750" indent="-285750" fontAlgn="auto">
              <a:spcBef>
                <a:spcPct val="50000"/>
              </a:spcBef>
              <a:spcAft>
                <a:spcPts val="0"/>
              </a:spcAft>
              <a:buFont typeface="Wingdings" charset="2"/>
              <a:buChar char="Ø"/>
              <a:defRPr/>
            </a:pPr>
            <a:r>
              <a:rPr lang="fr-FR" sz="1800" dirty="0">
                <a:solidFill>
                  <a:srgbClr val="FF0066"/>
                </a:solidFill>
                <a:latin typeface="Arial"/>
                <a:ea typeface="+mn-ea"/>
                <a:cs typeface="Arial"/>
              </a:rPr>
              <a:t>Il est préférable de prendre une valise type « cabine » pour pouvoir la ranger dans les coffres des voitures des familles ( </a:t>
            </a:r>
            <a:r>
              <a:rPr lang="fr-FR" sz="1800" dirty="0">
                <a:solidFill>
                  <a:srgbClr val="FF0066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fr-FR" sz="1800" dirty="0">
                <a:solidFill>
                  <a:srgbClr val="FF0066"/>
                </a:solidFill>
                <a:latin typeface="Arial"/>
                <a:ea typeface="+mn-ea"/>
                <a:cs typeface="Arial"/>
              </a:rPr>
              <a:t> place limitée).</a:t>
            </a:r>
          </a:p>
        </p:txBody>
      </p:sp>
      <p:pic>
        <p:nvPicPr>
          <p:cNvPr id="8210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5338" y="52955"/>
            <a:ext cx="612775" cy="741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211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51725" y="3227388"/>
            <a:ext cx="1209675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269" name="ZoneTexte 6"/>
          <p:cNvSpPr txBox="1">
            <a:spLocks noChangeArrowheads="1"/>
          </p:cNvSpPr>
          <p:nvPr/>
        </p:nvSpPr>
        <p:spPr bwMode="auto">
          <a:xfrm>
            <a:off x="2895600" y="-149225"/>
            <a:ext cx="3656013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3500" b="1" dirty="0">
                <a:solidFill>
                  <a:srgbClr val="FF0000"/>
                </a:solidFill>
                <a:latin typeface="Arial" charset="0"/>
                <a:cs typeface="Arial" charset="0"/>
              </a:rPr>
              <a:t>Les bagages</a:t>
            </a:r>
          </a:p>
        </p:txBody>
      </p:sp>
    </p:spTree>
    <p:extLst>
      <p:ext uri="{BB962C8B-B14F-4D97-AF65-F5344CB8AC3E}">
        <p14:creationId xmlns:p14="http://schemas.microsoft.com/office/powerpoint/2010/main" xmlns="" val="161955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2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2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2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2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2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2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2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2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2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401637" y="734235"/>
            <a:ext cx="8469607" cy="4321175"/>
          </a:xfrm>
          <a:prstGeom prst="rect">
            <a:avLst/>
          </a:prstGeom>
        </p:spPr>
        <p:txBody>
          <a:bodyPr/>
          <a:lstStyle/>
          <a:p>
            <a:pPr marL="330200" indent="-285750" eaLnBrk="1" hangingPunct="1">
              <a:buFontTx/>
              <a:buChar char="-"/>
            </a:pPr>
            <a:r>
              <a:rPr lang="fr-FR" dirty="0">
                <a:solidFill>
                  <a:schemeClr val="tx1"/>
                </a:solidFill>
                <a:latin typeface="Arial" charset="0"/>
                <a:cs typeface="Arial" charset="0"/>
              </a:rPr>
              <a:t>Un </a:t>
            </a:r>
            <a:r>
              <a:rPr lang="fr-FR" dirty="0">
                <a:solidFill>
                  <a:srgbClr val="0000FF"/>
                </a:solidFill>
                <a:latin typeface="Arial" charset="0"/>
                <a:cs typeface="Arial" charset="0"/>
              </a:rPr>
              <a:t>petit oreiller </a:t>
            </a:r>
            <a:r>
              <a:rPr lang="fr-FR" dirty="0">
                <a:solidFill>
                  <a:schemeClr val="tx1"/>
                </a:solidFill>
                <a:latin typeface="Arial" charset="0"/>
                <a:cs typeface="Arial" charset="0"/>
              </a:rPr>
              <a:t>peut être utile pour être plus confortable dans le bus. </a:t>
            </a:r>
          </a:p>
          <a:p>
            <a:pPr marL="330200" indent="-285750" eaLnBrk="1" hangingPunct="1">
              <a:buFontTx/>
              <a:buChar char="-"/>
            </a:pPr>
            <a:r>
              <a:rPr lang="fr-FR" dirty="0">
                <a:solidFill>
                  <a:schemeClr val="tx1"/>
                </a:solidFill>
                <a:latin typeface="Arial" charset="0"/>
                <a:cs typeface="Arial" charset="0"/>
              </a:rPr>
              <a:t>Si vous souhaitez, il est possible d’apporter </a:t>
            </a:r>
            <a:r>
              <a:rPr lang="fr-FR" dirty="0">
                <a:solidFill>
                  <a:srgbClr val="0000FF"/>
                </a:solidFill>
                <a:latin typeface="Arial" charset="0"/>
                <a:cs typeface="Arial" charset="0"/>
              </a:rPr>
              <a:t>un</a:t>
            </a:r>
            <a:r>
              <a:rPr lang="fr-FR" dirty="0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  <a:r>
              <a:rPr lang="fr-FR" dirty="0">
                <a:solidFill>
                  <a:srgbClr val="0000FF"/>
                </a:solidFill>
                <a:latin typeface="Arial" charset="0"/>
                <a:cs typeface="Arial" charset="0"/>
              </a:rPr>
              <a:t>petit cadeau </a:t>
            </a:r>
            <a:r>
              <a:rPr lang="fr-FR" dirty="0">
                <a:solidFill>
                  <a:schemeClr val="tx1"/>
                </a:solidFill>
                <a:latin typeface="Arial" charset="0"/>
                <a:cs typeface="Arial" charset="0"/>
              </a:rPr>
              <a:t>aux familles d’accueil. Dans ce cas, vous pouvez éventuellement prévoir un regroupement avec les enfants résidant dans la même famille (pas d’alcool).</a:t>
            </a:r>
          </a:p>
        </p:txBody>
      </p:sp>
    </p:spTree>
    <p:extLst>
      <p:ext uri="{BB962C8B-B14F-4D97-AF65-F5344CB8AC3E}">
        <p14:creationId xmlns:p14="http://schemas.microsoft.com/office/powerpoint/2010/main" xmlns="" val="83563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457200" y="908050"/>
            <a:ext cx="8362950" cy="3957638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buFont typeface="Wingdings" charset="2"/>
              <a:buChar char="Ø"/>
              <a:defRPr/>
            </a:pPr>
            <a:r>
              <a:rPr lang="fr-FR" sz="2500" dirty="0">
                <a:solidFill>
                  <a:schemeClr val="tx1"/>
                </a:solidFill>
                <a:latin typeface="Arial"/>
                <a:cs typeface="Arial"/>
              </a:rPr>
              <a:t> N'oubliez pas la carte européenne d’assurance maladie (demander sur Internet ou directement caisse).</a:t>
            </a:r>
          </a:p>
          <a:p>
            <a:pPr marL="46037" indent="0" eaLnBrk="1" hangingPunct="1">
              <a:lnSpc>
                <a:spcPct val="80000"/>
              </a:lnSpc>
              <a:buFont typeface="Georgia" charset="0"/>
              <a:buNone/>
              <a:defRPr/>
            </a:pPr>
            <a:endParaRPr lang="fr-FR" sz="2500" dirty="0">
              <a:solidFill>
                <a:schemeClr val="tx1"/>
              </a:solidFill>
              <a:latin typeface="Arial"/>
              <a:cs typeface="Arial"/>
            </a:endParaRPr>
          </a:p>
          <a:p>
            <a:pPr eaLnBrk="1" hangingPunct="1">
              <a:lnSpc>
                <a:spcPct val="80000"/>
              </a:lnSpc>
              <a:buFont typeface="Wingdings" charset="2"/>
              <a:buChar char="Ø"/>
              <a:defRPr/>
            </a:pPr>
            <a:r>
              <a:rPr lang="fr-FR" sz="2500" dirty="0">
                <a:solidFill>
                  <a:schemeClr val="tx1"/>
                </a:solidFill>
                <a:latin typeface="Arial"/>
                <a:cs typeface="Arial"/>
              </a:rPr>
              <a:t>Si votre enfant suit un traitement, nous vous prions de faire parvenir aux professeurs organisateurs une </a:t>
            </a:r>
            <a:r>
              <a:rPr lang="fr-FR" sz="2500" b="1" dirty="0">
                <a:solidFill>
                  <a:srgbClr val="FF0066"/>
                </a:solidFill>
                <a:latin typeface="Arial"/>
                <a:cs typeface="Arial"/>
              </a:rPr>
              <a:t>photocopie de l'ordonnance</a:t>
            </a:r>
            <a:r>
              <a:rPr lang="fr-FR" sz="2500" dirty="0">
                <a:latin typeface="Arial"/>
                <a:cs typeface="Arial"/>
              </a:rPr>
              <a:t> </a:t>
            </a:r>
            <a:r>
              <a:rPr lang="fr-FR" sz="2500" dirty="0">
                <a:solidFill>
                  <a:srgbClr val="000000"/>
                </a:solidFill>
                <a:latin typeface="Arial"/>
                <a:cs typeface="Arial"/>
              </a:rPr>
              <a:t>du médecin (imprimée sur ordinateur pour plus de lisibilité en cas de nécessité) + les médicaments avec le nom sur les boîtes).</a:t>
            </a:r>
          </a:p>
          <a:p>
            <a:pPr eaLnBrk="1" hangingPunct="1">
              <a:lnSpc>
                <a:spcPct val="80000"/>
              </a:lnSpc>
              <a:defRPr/>
            </a:pPr>
            <a:endParaRPr lang="fr-FR" sz="2500" b="1" dirty="0">
              <a:latin typeface="Arial"/>
              <a:cs typeface="Arial"/>
            </a:endParaRPr>
          </a:p>
          <a:p>
            <a:pPr eaLnBrk="1" hangingPunct="1">
              <a:lnSpc>
                <a:spcPct val="80000"/>
              </a:lnSpc>
              <a:buFont typeface="Wingdings" charset="2"/>
              <a:buChar char="Ø"/>
              <a:defRPr/>
            </a:pPr>
            <a:r>
              <a:rPr lang="fr-FR" sz="2500" b="1" dirty="0">
                <a:solidFill>
                  <a:srgbClr val="FF0066"/>
                </a:solidFill>
                <a:latin typeface="Arial"/>
                <a:cs typeface="Arial"/>
              </a:rPr>
              <a:t>Assurez-vous d</a:t>
            </a:r>
            <a:r>
              <a:rPr lang="fr-FR" sz="2500" b="1" dirty="0">
                <a:solidFill>
                  <a:srgbClr val="FF0066"/>
                </a:solidFill>
                <a:latin typeface="Arial"/>
                <a:ea typeface="ＭＳ ゴシック" charset="0"/>
                <a:cs typeface="Arial"/>
              </a:rPr>
              <a:t>’</a:t>
            </a:r>
            <a:r>
              <a:rPr lang="fr-FR" altLang="ja-JP" sz="2500" b="1" dirty="0">
                <a:solidFill>
                  <a:srgbClr val="FF0066"/>
                </a:solidFill>
                <a:latin typeface="Arial"/>
                <a:ea typeface="ＭＳ ゴシック" charset="0"/>
                <a:cs typeface="Arial"/>
              </a:rPr>
              <a:t>avoir bien déclaré toutes les allergies ou autres problèmes de santé</a:t>
            </a:r>
            <a:r>
              <a:rPr lang="fr-FR" altLang="ja-JP" sz="2500" dirty="0">
                <a:latin typeface="Arial"/>
                <a:ea typeface="ＭＳ ゴシック" charset="0"/>
                <a:cs typeface="Arial"/>
              </a:rPr>
              <a:t> </a:t>
            </a:r>
            <a:r>
              <a:rPr lang="fr-FR" altLang="ja-JP" sz="2500" dirty="0">
                <a:solidFill>
                  <a:srgbClr val="000000"/>
                </a:solidFill>
                <a:latin typeface="Arial"/>
                <a:ea typeface="ＭＳ ゴシック" charset="0"/>
                <a:cs typeface="Arial"/>
              </a:rPr>
              <a:t>dans la fiche que vous avez remplie.</a:t>
            </a:r>
          </a:p>
          <a:p>
            <a:pPr eaLnBrk="1" hangingPunct="1">
              <a:lnSpc>
                <a:spcPct val="80000"/>
              </a:lnSpc>
              <a:defRPr/>
            </a:pPr>
            <a:endParaRPr lang="fr-FR" sz="2500" dirty="0">
              <a:latin typeface="Arial"/>
              <a:cs typeface="Arial"/>
            </a:endParaRPr>
          </a:p>
        </p:txBody>
      </p:sp>
      <p:sp>
        <p:nvSpPr>
          <p:cNvPr id="13314" name="ZoneTexte 4"/>
          <p:cNvSpPr txBox="1">
            <a:spLocks noChangeArrowheads="1"/>
          </p:cNvSpPr>
          <p:nvPr/>
        </p:nvSpPr>
        <p:spPr bwMode="auto">
          <a:xfrm>
            <a:off x="3686175" y="31750"/>
            <a:ext cx="21066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4000" b="1">
                <a:solidFill>
                  <a:srgbClr val="FF0000"/>
                </a:solidFill>
                <a:latin typeface="Arial" charset="0"/>
                <a:cs typeface="Arial" charset="0"/>
              </a:rPr>
              <a:t>Santé</a:t>
            </a:r>
          </a:p>
        </p:txBody>
      </p:sp>
    </p:spTree>
    <p:extLst>
      <p:ext uri="{BB962C8B-B14F-4D97-AF65-F5344CB8AC3E}">
        <p14:creationId xmlns:p14="http://schemas.microsoft.com/office/powerpoint/2010/main" xmlns="" val="382305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68682" y="231775"/>
            <a:ext cx="7487611" cy="1143000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charset="0"/>
              <a:buNone/>
              <a:defRPr/>
            </a:pPr>
            <a:r>
              <a:rPr lang="fr-FR" sz="3200" dirty="0">
                <a:solidFill>
                  <a:srgbClr val="FF0000"/>
                </a:solidFill>
                <a:latin typeface="Arial"/>
                <a:ea typeface="+mj-ea"/>
                <a:cs typeface="Arial"/>
              </a:rPr>
              <a:t>Utilisation des téléphones portables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238126" y="1374775"/>
            <a:ext cx="8477250" cy="401955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1" hangingPunct="1">
              <a:lnSpc>
                <a:spcPct val="150000"/>
              </a:lnSpc>
              <a:buFont typeface="Wingdings" charset="2"/>
              <a:buChar char="Ø"/>
              <a:defRPr/>
            </a:pPr>
            <a:r>
              <a:rPr lang="fr-FR" sz="2200" dirty="0">
                <a:solidFill>
                  <a:schemeClr val="tx1"/>
                </a:solidFill>
                <a:latin typeface="Arial" charset="0"/>
                <a:cs typeface="Arial" charset="0"/>
              </a:rPr>
              <a:t>Le téléphon</a:t>
            </a:r>
            <a:r>
              <a:rPr lang="fr-FR" sz="2200" dirty="0">
                <a:latin typeface="Arial" charset="0"/>
                <a:cs typeface="Arial" charset="0"/>
              </a:rPr>
              <a:t>e portable pourra être utilisé de manière </a:t>
            </a:r>
            <a:r>
              <a:rPr lang="fr-FR" sz="2200" u="sng" dirty="0">
                <a:latin typeface="Arial" charset="0"/>
                <a:cs typeface="Arial" charset="0"/>
              </a:rPr>
              <a:t>exceptionnelle</a:t>
            </a:r>
            <a:r>
              <a:rPr lang="fr-FR" sz="2200" dirty="0">
                <a:latin typeface="Arial" charset="0"/>
                <a:cs typeface="Arial" charset="0"/>
              </a:rPr>
              <a:t> </a:t>
            </a:r>
            <a:r>
              <a:rPr lang="fr-FR" sz="2200" b="1" dirty="0">
                <a:latin typeface="Arial" charset="0"/>
                <a:cs typeface="Arial" charset="0"/>
              </a:rPr>
              <a:t>uniquement pour appeler un accompagnateur du voyage ou recevoir un appel de ce dernier</a:t>
            </a:r>
            <a:r>
              <a:rPr lang="fr-FR" sz="2200" dirty="0">
                <a:latin typeface="Arial" charset="0"/>
                <a:cs typeface="Arial" charset="0"/>
              </a:rPr>
              <a:t>.</a:t>
            </a:r>
          </a:p>
          <a:p>
            <a:pPr marL="0" indent="0" eaLnBrk="1" hangingPunct="1">
              <a:lnSpc>
                <a:spcPct val="150000"/>
              </a:lnSpc>
              <a:buNone/>
              <a:defRPr/>
            </a:pPr>
            <a:endParaRPr lang="fr-FR" sz="220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>
              <a:lnSpc>
                <a:spcPct val="150000"/>
              </a:lnSpc>
              <a:buFont typeface="Wingdings" charset="2"/>
              <a:buChar char="Ø"/>
              <a:defRPr/>
            </a:pPr>
            <a:r>
              <a:rPr lang="fr-FR" sz="2200" dirty="0">
                <a:latin typeface="Arial" charset="0"/>
                <a:cs typeface="Arial" charset="0"/>
              </a:rPr>
              <a:t>Toute autre utilisation et ses conséquences lors du voyage restera </a:t>
            </a:r>
            <a:r>
              <a:rPr lang="fr-FR" sz="2200" u="sng" dirty="0">
                <a:latin typeface="Arial" charset="0"/>
                <a:cs typeface="Arial" charset="0"/>
              </a:rPr>
              <a:t>sous l’entière responsabilité des représentants légaux</a:t>
            </a:r>
            <a:r>
              <a:rPr lang="fr-FR" sz="2200" dirty="0">
                <a:latin typeface="Arial" charset="0"/>
                <a:cs typeface="Arial" charset="0"/>
              </a:rPr>
              <a:t>.</a:t>
            </a:r>
          </a:p>
          <a:p>
            <a:pPr marL="0" indent="0" eaLnBrk="1" hangingPunct="1">
              <a:lnSpc>
                <a:spcPct val="150000"/>
              </a:lnSpc>
              <a:buNone/>
              <a:defRPr/>
            </a:pPr>
            <a:endParaRPr lang="fr-FR" sz="2200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eaLnBrk="1" hangingPunct="1">
              <a:lnSpc>
                <a:spcPct val="150000"/>
              </a:lnSpc>
              <a:buFont typeface="Wingdings" charset="2"/>
              <a:buChar char="Ø"/>
              <a:defRPr/>
            </a:pPr>
            <a:r>
              <a:rPr lang="fr-FR" sz="2200" dirty="0">
                <a:latin typeface="Arial" charset="0"/>
                <a:cs typeface="Arial" charset="0"/>
              </a:rPr>
              <a:t>Toute dégradation du téléphone portable sera </a:t>
            </a:r>
            <a:r>
              <a:rPr lang="fr-FR" sz="2200" u="sng" dirty="0">
                <a:latin typeface="Arial" charset="0"/>
                <a:cs typeface="Arial" charset="0"/>
              </a:rPr>
              <a:t>à décharge de l’établissement </a:t>
            </a:r>
            <a:r>
              <a:rPr lang="mr-IN" sz="2200" dirty="0">
                <a:latin typeface="Arial" charset="0"/>
                <a:cs typeface="Arial" charset="0"/>
              </a:rPr>
              <a:t>–</a:t>
            </a:r>
            <a:r>
              <a:rPr lang="fr-FR" sz="2200" dirty="0">
                <a:latin typeface="Arial" charset="0"/>
                <a:cs typeface="Arial" charset="0"/>
              </a:rPr>
              <a:t> et donc </a:t>
            </a:r>
            <a:r>
              <a:rPr lang="fr-FR" sz="2200" u="sng" dirty="0">
                <a:latin typeface="Arial" charset="0"/>
                <a:cs typeface="Arial" charset="0"/>
              </a:rPr>
              <a:t>à charge des parents</a:t>
            </a:r>
            <a:r>
              <a:rPr lang="fr-FR" sz="2200" dirty="0">
                <a:latin typeface="Arial" charset="0"/>
                <a:cs typeface="Arial" charset="0"/>
              </a:rPr>
              <a:t>.</a:t>
            </a:r>
            <a:endParaRPr lang="fr-FR" sz="22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7669" y="231775"/>
            <a:ext cx="1487707" cy="146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5935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1538</TotalTime>
  <Words>1283</Words>
  <Application>Microsoft Office PowerPoint</Application>
  <PresentationFormat>Affichage à l'écran (4:3)</PresentationFormat>
  <Paragraphs>151</Paragraphs>
  <Slides>17</Slides>
  <Notes>5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18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Utilisation des téléphones portables</vt:lpstr>
      <vt:lpstr>Contacts et communication avec les élèves en Angleterre. </vt:lpstr>
      <vt:lpstr>Diapositive 11</vt:lpstr>
      <vt:lpstr>Diapositive 12</vt:lpstr>
      <vt:lpstr>Programme du Séjour</vt:lpstr>
      <vt:lpstr>Diapositive 14</vt:lpstr>
      <vt:lpstr>Diapositive 15</vt:lpstr>
      <vt:lpstr>Diapositive 16</vt:lpstr>
      <vt:lpstr>Diapositive 17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Emmanuelle Bonnet</dc:creator>
  <cp:lastModifiedBy>BONNET</cp:lastModifiedBy>
  <cp:revision>44</cp:revision>
  <dcterms:created xsi:type="dcterms:W3CDTF">2019-01-20T18:03:53Z</dcterms:created>
  <dcterms:modified xsi:type="dcterms:W3CDTF">2020-02-06T15:09:40Z</dcterms:modified>
</cp:coreProperties>
</file>