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8" r:id="rId6"/>
    <p:sldId id="270" r:id="rId7"/>
    <p:sldId id="269" r:id="rId8"/>
    <p:sldId id="265" r:id="rId9"/>
    <p:sldId id="267" r:id="rId10"/>
  </p:sldIdLst>
  <p:sldSz cx="10080625" cy="7559675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920" y="-138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5ADCC681-C9C6-45F5-9EF8-6CF274737F2B}" type="slidenum">
              <a:t>‹N°›</a:t>
            </a:fld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228737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6BAF69D5-543A-4FE2-9B07-751848CA142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3745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B8F46B5-B771-439E-B66D-8C2B6F454C3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6420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B518455-3181-4CD8-BBB1-A44C6352831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8043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3D0E72F-F8B9-4B68-8EC9-77C76E683C7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2888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B03F064-9F2A-47FA-8C32-E6CF5164E73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974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C47D311-3B4B-43ED-8071-5209BB544EB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406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C57F02B-189C-4C0E-AF9B-7B0E5932F78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332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7B4578-B799-4E69-AA6C-1C8680478B1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4225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637846-A56A-4A04-AFB9-4933B19D2AF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856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57BA10B-1C9A-4DF7-AC0E-02942CC79C0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3605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47A6EA-47DC-4777-8342-6F3B375D3AC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9672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018AE32-8FE8-41AF-9929-53B9BC40052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955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4000">
              <a:schemeClr val="tx1">
                <a:lumMod val="0"/>
                <a:alpha val="65000"/>
              </a:schemeClr>
            </a:gs>
            <a:gs pos="53000">
              <a:srgbClr val="FF0000">
                <a:alpha val="65000"/>
              </a:srgbClr>
            </a:gs>
            <a:gs pos="77000">
              <a:srgbClr val="FFFF00">
                <a:alpha val="65000"/>
              </a:srgbClr>
            </a:gs>
            <a:gs pos="100000">
              <a:srgbClr val="FFFF00">
                <a:alpha val="65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F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F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E6BEDCC4-63DD-4280-9E37-AE4275FD6A69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fr-FR" sz="4400" b="0" i="0" u="none" strike="noStrike" kern="1200">
          <a:ln>
            <a:noFill/>
          </a:ln>
          <a:latin typeface="Arial" pitchFamily="18"/>
          <a:ea typeface="Microsoft YaHei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fr-FR" sz="3200" b="0" i="0" u="none" strike="noStrike" kern="1200">
          <a:ln>
            <a:noFill/>
          </a:ln>
          <a:latin typeface="Arial" pitchFamily="18"/>
          <a:ea typeface="Microsoft YaHei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13449" y="216000"/>
            <a:ext cx="7253117" cy="2020894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5400" b="0" i="0" u="none" strike="noStrike" kern="1200" dirty="0">
                <a:ln>
                  <a:noFill/>
                </a:ln>
                <a:solidFill>
                  <a:schemeClr val="bg1"/>
                </a:solidFill>
                <a:latin typeface="Comic Sans MS" panose="030F0702030302020204" pitchFamily="66" charset="0"/>
                <a:ea typeface="Microsoft YaHei" pitchFamily="2"/>
                <a:cs typeface="Mangal" pitchFamily="2"/>
              </a:rPr>
              <a:t>Voyage </a:t>
            </a:r>
            <a:r>
              <a:rPr lang="fr-FR" sz="5400" dirty="0" smtClean="0">
                <a:solidFill>
                  <a:schemeClr val="bg1"/>
                </a:solidFill>
                <a:latin typeface="Comic Sans MS" panose="030F0702030302020204" pitchFamily="66" charset="0"/>
                <a:ea typeface="Microsoft YaHei" pitchFamily="2"/>
                <a:cs typeface="Mangal" pitchFamily="2"/>
              </a:rPr>
              <a:t>en Allemagne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5400" dirty="0" smtClean="0">
                <a:solidFill>
                  <a:schemeClr val="bg1"/>
                </a:solidFill>
                <a:latin typeface="Comic Sans MS" panose="030F0702030302020204" pitchFamily="66" charset="0"/>
                <a:ea typeface="Microsoft YaHei" pitchFamily="2"/>
                <a:cs typeface="Mangal" pitchFamily="2"/>
              </a:rPr>
              <a:t>le 19 et 20 décembre</a:t>
            </a:r>
            <a:endParaRPr lang="fr-FR" sz="5400" b="0" i="0" u="none" strike="noStrike" kern="1200" dirty="0">
              <a:ln>
                <a:noFill/>
              </a:ln>
              <a:solidFill>
                <a:schemeClr val="bg1"/>
              </a:solidFill>
              <a:latin typeface="Comic Sans MS" panose="030F0702030302020204" pitchFamily="66" charset="0"/>
              <a:ea typeface="Microsoft YaHei" pitchFamily="2"/>
              <a:cs typeface="Mangal" pitchFamily="2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573430" y="6696000"/>
            <a:ext cx="4218569" cy="66276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32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Microsoft YaHei" pitchFamily="2"/>
                <a:cs typeface="Mangal" pitchFamily="2"/>
              </a:rPr>
              <a:t>Collège Louis </a:t>
            </a:r>
            <a:r>
              <a:rPr lang="fr-FR" sz="3200" b="0" i="0" u="none" strike="noStrike" kern="1200" dirty="0" err="1">
                <a:ln>
                  <a:noFill/>
                </a:ln>
                <a:latin typeface="Comic Sans MS" panose="030F0702030302020204" pitchFamily="66" charset="0"/>
                <a:ea typeface="Microsoft YaHei" pitchFamily="2"/>
                <a:cs typeface="Mangal" pitchFamily="2"/>
              </a:rPr>
              <a:t>Bouland</a:t>
            </a:r>
            <a:endParaRPr lang="fr-FR" sz="3200" b="0" i="0" u="none" strike="noStrike" kern="1200" dirty="0">
              <a:ln>
                <a:noFill/>
              </a:ln>
              <a:latin typeface="Comic Sans MS" panose="030F0702030302020204" pitchFamily="66" charset="0"/>
              <a:ea typeface="Microsoft YaHei" pitchFamily="2"/>
              <a:cs typeface="Mangal" pitchFamily="2"/>
            </a:endParaRPr>
          </a:p>
        </p:txBody>
      </p:sp>
      <p:pic>
        <p:nvPicPr>
          <p:cNvPr id="1026" name="Picture 2" descr="Résultat de recherche d'images pour &quot;aachen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000" y="2339597"/>
            <a:ext cx="5734050" cy="384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94187" y="457764"/>
            <a:ext cx="6824987" cy="109153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5000">
                <a:solidFill>
                  <a:srgbClr val="4C4C4C"/>
                </a:solidFill>
                <a:latin typeface="Tw Cen MT" pitchFamily="34"/>
              </a:defRPr>
            </a:pPr>
            <a:r>
              <a:rPr lang="fr-FR" sz="2800" b="1" i="0" u="none" strike="noStrike" kern="1200" dirty="0">
                <a:ln>
                  <a:noFill/>
                </a:ln>
                <a:solidFill>
                  <a:schemeClr val="bg1"/>
                </a:solidFill>
                <a:latin typeface="Comic Sans MS" panose="030F0702030302020204" pitchFamily="66" charset="0"/>
                <a:ea typeface="Microsoft YaHei" pitchFamily="2"/>
                <a:cs typeface="Mangal" pitchFamily="2"/>
              </a:rPr>
              <a:t>Documents obligatoires pour le </a:t>
            </a:r>
            <a:r>
              <a:rPr lang="fr-FR" sz="2800" b="1" i="0" u="none" strike="noStrike" kern="1200" dirty="0" smtClean="0">
                <a:ln>
                  <a:noFill/>
                </a:ln>
                <a:solidFill>
                  <a:schemeClr val="bg1"/>
                </a:solidFill>
                <a:latin typeface="Comic Sans MS" panose="030F0702030302020204" pitchFamily="66" charset="0"/>
                <a:ea typeface="Microsoft YaHei" pitchFamily="2"/>
                <a:cs typeface="Mangal" pitchFamily="2"/>
              </a:rPr>
              <a:t>voyage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5000">
                <a:solidFill>
                  <a:srgbClr val="4C4C4C"/>
                </a:solidFill>
                <a:latin typeface="Tw Cen MT" pitchFamily="34"/>
              </a:defRPr>
            </a:pPr>
            <a:r>
              <a:rPr lang="fr-FR" sz="28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Microsoft YaHei" pitchFamily="2"/>
                <a:cs typeface="Mangal" pitchFamily="2"/>
              </a:rPr>
              <a:t>A avoir toujours sur soi</a:t>
            </a:r>
            <a:endParaRPr lang="fr-FR" sz="2800" b="1" i="0" u="none" strike="noStrike" kern="1200" dirty="0">
              <a:ln>
                <a:noFill/>
              </a:ln>
              <a:solidFill>
                <a:srgbClr val="4C4C4C"/>
              </a:solidFill>
              <a:latin typeface="Tw Cen MT" pitchFamily="34"/>
              <a:ea typeface="Microsoft YaHei" pitchFamily="2"/>
              <a:cs typeface="Mangal" pitchFamily="2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191" y="1549301"/>
            <a:ext cx="8784977" cy="667242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3000" b="1" i="0" u="none" strike="noStrike" kern="1200" dirty="0">
                <a:ln>
                  <a:noFill/>
                </a:ln>
                <a:solidFill>
                  <a:srgbClr val="FF420E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□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 Original de la carte nationale d'identité ou passeport en cours de validité.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3000" b="1" i="0" u="none" strike="noStrike" kern="1200" dirty="0">
                <a:ln>
                  <a:noFill/>
                </a:ln>
                <a:solidFill>
                  <a:srgbClr val="FF420E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□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 Original de la carte européenne d'assurance maladie.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3000" b="1" i="0" u="none" strike="noStrike" kern="1200" dirty="0">
                <a:ln>
                  <a:noFill/>
                </a:ln>
                <a:solidFill>
                  <a:srgbClr val="FF420E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□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 Photocopie de l'ordonnance (si traitement) + autorisation écrite du responsable légal (A mettre dans un sachet individuel avec le nom dessus + médicaments avec le nom sur les boîtes).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3000" b="0" i="0" u="none" strike="noStrike" kern="1200" dirty="0">
              <a:ln>
                <a:noFill/>
              </a:ln>
              <a:latin typeface="Tw Cen MT" pitchFamily="34"/>
              <a:ea typeface="Arial" pitchFamily="34"/>
              <a:cs typeface="Arial" pitchFamily="34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2231" y="432000"/>
            <a:ext cx="8855543" cy="98445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5000" b="0" i="0" u="sng" strike="noStrike" kern="1200" dirty="0">
                <a:ln>
                  <a:noFill/>
                </a:ln>
                <a:solidFill>
                  <a:schemeClr val="bg1"/>
                </a:solidFill>
                <a:uFillTx/>
                <a:latin typeface="Comic Sans MS" panose="030F0702030302020204" pitchFamily="66" charset="0"/>
                <a:ea typeface="Microsoft YaHei" pitchFamily="2"/>
                <a:cs typeface="Mangal" pitchFamily="2"/>
              </a:rPr>
              <a:t>Professeurs </a:t>
            </a:r>
            <a:r>
              <a:rPr lang="fr-FR" sz="5000" b="0" i="0" u="sng" strike="noStrike" kern="1200" dirty="0" smtClean="0">
                <a:ln>
                  <a:noFill/>
                </a:ln>
                <a:solidFill>
                  <a:schemeClr val="bg1"/>
                </a:solidFill>
                <a:uFillTx/>
                <a:latin typeface="Comic Sans MS" panose="030F0702030302020204" pitchFamily="66" charset="0"/>
                <a:ea typeface="Microsoft YaHei" pitchFamily="2"/>
                <a:cs typeface="Mangal" pitchFamily="2"/>
              </a:rPr>
              <a:t>durant </a:t>
            </a:r>
            <a:r>
              <a:rPr lang="fr-FR" sz="5000" b="0" i="0" u="sng" strike="noStrike" kern="1200" dirty="0">
                <a:ln>
                  <a:noFill/>
                </a:ln>
                <a:solidFill>
                  <a:schemeClr val="bg1"/>
                </a:solidFill>
                <a:uFillTx/>
                <a:latin typeface="Comic Sans MS" panose="030F0702030302020204" pitchFamily="66" charset="0"/>
                <a:ea typeface="Microsoft YaHei" pitchFamily="2"/>
                <a:cs typeface="Mangal" pitchFamily="2"/>
              </a:rPr>
              <a:t>le voyage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11014" y="1979637"/>
            <a:ext cx="8856760" cy="649115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457200" marR="0" lvl="0" indent="-45720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fr-FR" sz="3500" b="1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Mme </a:t>
            </a:r>
            <a:r>
              <a:rPr lang="fr-FR" sz="3500" b="1" i="0" u="none" strike="noStrike" kern="1200" dirty="0" err="1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Brodier</a:t>
            </a:r>
            <a:r>
              <a:rPr lang="fr-FR" sz="35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, professeur de </a:t>
            </a:r>
            <a:r>
              <a:rPr lang="fr-FR" sz="3500" b="0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Mathématiques</a:t>
            </a:r>
          </a:p>
          <a:p>
            <a:pPr marL="457200" marR="0" lvl="0" indent="-45720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fr-FR" sz="3500" b="1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Mme </a:t>
            </a:r>
            <a:r>
              <a:rPr lang="fr-FR" sz="3500" b="1" i="0" u="none" strike="noStrike" kern="1200" dirty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Fouet</a:t>
            </a:r>
            <a:r>
              <a:rPr lang="fr-FR" sz="35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, professeur de </a:t>
            </a:r>
            <a:r>
              <a:rPr lang="fr-FR" sz="3500" b="0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Mathématiques</a:t>
            </a:r>
            <a:endParaRPr lang="fr-FR" sz="3500" dirty="0" smtClean="0">
              <a:latin typeface="Comic Sans MS" panose="030F0702030302020204" pitchFamily="66" charset="0"/>
              <a:ea typeface="Tw Cen MT" pitchFamily="2"/>
              <a:cs typeface="Tw Cen MT" pitchFamily="2"/>
            </a:endParaRPr>
          </a:p>
          <a:p>
            <a:pPr marL="457200" marR="0" lvl="0" indent="-45720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fr-FR" sz="3500" b="1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Mme </a:t>
            </a:r>
            <a:r>
              <a:rPr lang="fr-FR" sz="3500" b="1" i="0" u="none" strike="noStrike" kern="1200" dirty="0" err="1" smtClean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Manfredini</a:t>
            </a:r>
            <a:r>
              <a:rPr lang="fr-FR" sz="3500" b="0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, professeur d’Histoire-Géographie-EMC</a:t>
            </a:r>
            <a:endParaRPr lang="fr-FR" sz="3500" dirty="0" smtClean="0">
              <a:latin typeface="Comic Sans MS" panose="030F0702030302020204" pitchFamily="66" charset="0"/>
              <a:ea typeface="Tw Cen MT" pitchFamily="2"/>
              <a:cs typeface="Tw Cen MT" pitchFamily="2"/>
            </a:endParaRPr>
          </a:p>
          <a:p>
            <a:pPr marL="457200" marR="0" lvl="0" indent="-45720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fr-FR" sz="3500" b="1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M. </a:t>
            </a:r>
            <a:r>
              <a:rPr lang="fr-FR" sz="3500" b="1" i="0" u="none" strike="noStrike" kern="1200" dirty="0" err="1" smtClean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Tougeron</a:t>
            </a:r>
            <a:r>
              <a:rPr lang="fr-FR" sz="3500" b="0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, professeur d’Histoire-</a:t>
            </a:r>
            <a:r>
              <a:rPr lang="fr-FR" sz="3500" b="0" i="0" u="none" strike="noStrike" kern="1200" dirty="0" err="1" smtClean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Géographi</a:t>
            </a:r>
            <a:r>
              <a:rPr lang="fr-FR" sz="3500" b="0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-EMC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3500" dirty="0">
              <a:latin typeface="Tw Cen MT" pitchFamily="18"/>
              <a:ea typeface="Tw Cen MT" pitchFamily="2"/>
              <a:cs typeface="Tw Cen MT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3500" b="0" i="0" u="none" strike="noStrike" kern="1200" dirty="0">
              <a:ln>
                <a:noFill/>
              </a:ln>
              <a:latin typeface="Tw Cen MT" pitchFamily="18"/>
              <a:ea typeface="Tw Cen MT" pitchFamily="2"/>
              <a:cs typeface="Tw Cen MT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3000" b="0" i="0" u="none" strike="noStrike" kern="1200" dirty="0">
              <a:ln>
                <a:noFill/>
              </a:ln>
              <a:latin typeface="Tw Cen MT" pitchFamily="34"/>
              <a:ea typeface="Tw Cen MT" pitchFamily="2"/>
              <a:cs typeface="Tw Cen MT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49531" y="229101"/>
            <a:ext cx="6780937" cy="98445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5000" b="0" i="0" u="sng" strike="noStrike" kern="1200" dirty="0" smtClean="0">
                <a:ln>
                  <a:noFill/>
                </a:ln>
                <a:solidFill>
                  <a:schemeClr val="bg1"/>
                </a:solidFill>
                <a:uFillTx/>
                <a:latin typeface="Comic Sans MS" panose="030F0702030302020204" pitchFamily="66" charset="0"/>
                <a:ea typeface="Microsoft YaHei" pitchFamily="2"/>
                <a:cs typeface="Mangal" pitchFamily="2"/>
              </a:rPr>
              <a:t>JEUDI 19 DECEMBRE</a:t>
            </a:r>
            <a:endParaRPr lang="fr-FR" sz="5000" b="0" i="0" u="sng" strike="noStrike" kern="1200" dirty="0">
              <a:ln>
                <a:noFill/>
              </a:ln>
              <a:solidFill>
                <a:schemeClr val="bg1"/>
              </a:solidFill>
              <a:uFillTx/>
              <a:latin typeface="Comic Sans MS" panose="030F0702030302020204" pitchFamily="66" charset="0"/>
              <a:ea typeface="Microsoft YaHei" pitchFamily="2"/>
              <a:cs typeface="Mangal" pitchFamily="2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15999" y="1213559"/>
            <a:ext cx="9864625" cy="625352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3000" b="1" i="0" u="none" strike="noStrike" kern="1200" dirty="0">
                <a:ln>
                  <a:noFill/>
                </a:ln>
                <a:solidFill>
                  <a:srgbClr val="FF420E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□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 Rendez-vous devant le collège à </a:t>
            </a:r>
            <a:r>
              <a:rPr lang="fr-FR" sz="3000" b="0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6h30</a:t>
            </a: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3000" b="1" i="0" u="none" strike="noStrike" kern="1200" dirty="0">
                <a:ln>
                  <a:noFill/>
                </a:ln>
                <a:solidFill>
                  <a:srgbClr val="FF420E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□ </a:t>
            </a:r>
            <a:r>
              <a:rPr lang="fr-FR" sz="30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Départ de </a:t>
            </a:r>
            <a:r>
              <a:rPr lang="fr-FR" sz="3000" b="0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Couloisy</a:t>
            </a:r>
            <a:r>
              <a:rPr lang="fr-FR" sz="30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 à </a:t>
            </a:r>
            <a:r>
              <a:rPr lang="fr-FR" sz="30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7h</a:t>
            </a:r>
            <a:endParaRPr lang="fr-FR" sz="3000" b="0" i="0" u="none" strike="noStrike" kern="1200" dirty="0">
              <a:ln>
                <a:noFill/>
              </a:ln>
              <a:solidFill>
                <a:srgbClr val="000000"/>
              </a:solidFill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3000" b="1" i="0" u="none" strike="noStrike" kern="1200" dirty="0">
                <a:ln>
                  <a:noFill/>
                </a:ln>
                <a:solidFill>
                  <a:srgbClr val="FF420E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□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 Prévoir un repas pour le midi </a:t>
            </a:r>
            <a:r>
              <a:rPr lang="fr-FR" sz="3000" b="0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pour les externes (panier 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repas fourni pour les demi-pensionnaires</a:t>
            </a:r>
            <a:r>
              <a:rPr lang="fr-FR" sz="3000" b="0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)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3000" b="1" i="0" u="none" strike="noStrike" kern="1200" dirty="0">
                <a:ln>
                  <a:noFill/>
                </a:ln>
                <a:solidFill>
                  <a:srgbClr val="FF420E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□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 </a:t>
            </a:r>
            <a:r>
              <a:rPr lang="fr-FR" sz="3000" dirty="0" smtClean="0">
                <a:latin typeface="Comic Sans MS" panose="030F0702030302020204" pitchFamily="66" charset="0"/>
                <a:ea typeface="Arial" pitchFamily="34"/>
                <a:cs typeface="Arial" pitchFamily="34"/>
              </a:rPr>
              <a:t>Arrivée à </a:t>
            </a:r>
            <a:r>
              <a:rPr lang="fr-FR" sz="3000" dirty="0" err="1" smtClean="0">
                <a:latin typeface="Comic Sans MS" panose="030F0702030302020204" pitchFamily="66" charset="0"/>
                <a:ea typeface="Arial" pitchFamily="34"/>
                <a:cs typeface="Arial" pitchFamily="34"/>
              </a:rPr>
              <a:t>Monschau</a:t>
            </a:r>
            <a:r>
              <a:rPr lang="fr-FR" sz="3000" dirty="0" smtClean="0">
                <a:latin typeface="Comic Sans MS" panose="030F0702030302020204" pitchFamily="66" charset="0"/>
                <a:ea typeface="Arial" pitchFamily="34"/>
                <a:cs typeface="Arial" pitchFamily="34"/>
              </a:rPr>
              <a:t> vers 13h00</a:t>
            </a: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3000" b="1" i="0" u="none" strike="noStrike" kern="1200" dirty="0">
                <a:ln>
                  <a:noFill/>
                </a:ln>
                <a:solidFill>
                  <a:srgbClr val="FF420E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□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 </a:t>
            </a:r>
            <a:r>
              <a:rPr lang="fr-FR" sz="3000" b="0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14h00 Visite de la ville avec guide en langue française suivie d’un rallye.</a:t>
            </a: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49531" y="229101"/>
            <a:ext cx="6780937" cy="98445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5000" b="0" i="0" u="sng" strike="noStrike" kern="1200" dirty="0" smtClean="0">
                <a:ln>
                  <a:noFill/>
                </a:ln>
                <a:solidFill>
                  <a:schemeClr val="bg1"/>
                </a:solidFill>
                <a:uFillTx/>
                <a:latin typeface="Comic Sans MS" panose="030F0702030302020204" pitchFamily="66" charset="0"/>
                <a:ea typeface="Microsoft YaHei" pitchFamily="2"/>
                <a:cs typeface="Mangal" pitchFamily="2"/>
              </a:rPr>
              <a:t>JEUDI 19 DECEMBRE</a:t>
            </a:r>
            <a:endParaRPr lang="fr-FR" sz="5000" b="0" i="0" u="sng" strike="noStrike" kern="1200" dirty="0">
              <a:ln>
                <a:noFill/>
              </a:ln>
              <a:solidFill>
                <a:schemeClr val="bg1"/>
              </a:solidFill>
              <a:uFillTx/>
              <a:latin typeface="Comic Sans MS" panose="030F0702030302020204" pitchFamily="66" charset="0"/>
              <a:ea typeface="Microsoft YaHei" pitchFamily="2"/>
              <a:cs typeface="Mangal" pitchFamily="2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16000" y="2699717"/>
            <a:ext cx="9864625" cy="303687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3000" b="1" i="0" u="none" strike="noStrike" kern="1200" dirty="0">
                <a:ln>
                  <a:noFill/>
                </a:ln>
                <a:solidFill>
                  <a:srgbClr val="FF420E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□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 </a:t>
            </a:r>
            <a:r>
              <a:rPr lang="fr-FR" sz="3000" dirty="0" smtClean="0">
                <a:latin typeface="Comic Sans MS" panose="030F0702030302020204" pitchFamily="66" charset="0"/>
                <a:ea typeface="Arial" pitchFamily="34"/>
                <a:cs typeface="Arial" pitchFamily="34"/>
              </a:rPr>
              <a:t>Retour au château vers 17h30 et repas à 18h00,</a:t>
            </a: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3000" b="1" i="0" u="none" strike="noStrike" kern="1200" dirty="0">
                <a:ln>
                  <a:noFill/>
                </a:ln>
                <a:solidFill>
                  <a:srgbClr val="FF420E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□ </a:t>
            </a:r>
            <a:r>
              <a:rPr lang="fr-FR" sz="30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Soirée sur Charlemagne: prévoir feutres, crayons de couleurs et stylos</a:t>
            </a:r>
            <a:endParaRPr lang="fr-FR" sz="3000" b="0" i="0" u="none" strike="noStrike" kern="1200" dirty="0">
              <a:ln>
                <a:noFill/>
              </a:ln>
              <a:solidFill>
                <a:srgbClr val="000000"/>
              </a:solidFill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866510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50689" y="229101"/>
            <a:ext cx="8178627" cy="98445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5000" b="0" i="0" u="sng" strike="noStrike" kern="1200" dirty="0" smtClean="0">
                <a:ln>
                  <a:noFill/>
                </a:ln>
                <a:solidFill>
                  <a:schemeClr val="bg1"/>
                </a:solidFill>
                <a:uFillTx/>
                <a:latin typeface="Comic Sans MS" panose="030F0702030302020204" pitchFamily="66" charset="0"/>
                <a:ea typeface="Microsoft YaHei" pitchFamily="2"/>
                <a:cs typeface="Mangal" pitchFamily="2"/>
              </a:rPr>
              <a:t>VENDREDI 20 DECEMBRE</a:t>
            </a:r>
            <a:endParaRPr lang="fr-FR" sz="5000" b="0" i="0" u="sng" strike="noStrike" kern="1200" dirty="0">
              <a:ln>
                <a:noFill/>
              </a:ln>
              <a:solidFill>
                <a:schemeClr val="bg1"/>
              </a:solidFill>
              <a:uFillTx/>
              <a:latin typeface="Comic Sans MS" panose="030F0702030302020204" pitchFamily="66" charset="0"/>
              <a:ea typeface="Microsoft YaHei" pitchFamily="2"/>
              <a:cs typeface="Mangal" pitchFamily="2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15999" y="1213559"/>
            <a:ext cx="9864625" cy="571741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3000" b="1" i="0" u="none" strike="noStrike" kern="1200" dirty="0">
                <a:ln>
                  <a:noFill/>
                </a:ln>
                <a:solidFill>
                  <a:srgbClr val="FF420E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□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 </a:t>
            </a:r>
            <a:r>
              <a:rPr lang="fr-FR" sz="3000" b="0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Petit-déjeuner à 08h00 avec préparation des paniers repas</a:t>
            </a: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3000" b="1" i="0" u="none" strike="noStrike" kern="1200" dirty="0">
                <a:ln>
                  <a:noFill/>
                </a:ln>
                <a:solidFill>
                  <a:srgbClr val="FF420E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□ </a:t>
            </a:r>
            <a:r>
              <a:rPr lang="fr-FR" altLang="zh-CN" sz="3000" dirty="0" smtClean="0">
                <a:solidFill>
                  <a:srgbClr val="000000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Départ pour Aachen à 09h30</a:t>
            </a:r>
            <a:endParaRPr lang="fr-FR" sz="3000" b="0" i="0" u="none" strike="noStrike" kern="1200" dirty="0">
              <a:ln>
                <a:noFill/>
              </a:ln>
              <a:solidFill>
                <a:srgbClr val="000000"/>
              </a:solidFill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3000" b="1" i="0" u="none" strike="noStrike" kern="1200" dirty="0">
                <a:ln>
                  <a:noFill/>
                </a:ln>
                <a:solidFill>
                  <a:srgbClr val="FF420E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□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 </a:t>
            </a:r>
            <a:r>
              <a:rPr lang="fr-FR" sz="3000" b="0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10h45 Visite de la cathédrale de Charlemagne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3000" b="1" i="0" u="none" strike="noStrike" kern="1200" dirty="0">
                <a:ln>
                  <a:noFill/>
                </a:ln>
                <a:solidFill>
                  <a:srgbClr val="FF420E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□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 </a:t>
            </a:r>
            <a:r>
              <a:rPr lang="fr-FR" sz="3000" dirty="0" smtClean="0">
                <a:latin typeface="Comic Sans MS" panose="030F0702030302020204" pitchFamily="66" charset="0"/>
                <a:ea typeface="Arial" pitchFamily="34"/>
                <a:cs typeface="Arial" pitchFamily="34"/>
              </a:rPr>
              <a:t>Pique-nique avec dégustation au choix d’une spécialité allemande sur le marché de Noël (à hauteur de 2€ par élève)</a:t>
            </a: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12027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50689" y="229101"/>
            <a:ext cx="8178627" cy="98445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5000" b="0" i="0" u="sng" strike="noStrike" kern="1200" dirty="0" smtClean="0">
                <a:ln>
                  <a:noFill/>
                </a:ln>
                <a:solidFill>
                  <a:schemeClr val="bg1"/>
                </a:solidFill>
                <a:uFillTx/>
                <a:latin typeface="Comic Sans MS" panose="030F0702030302020204" pitchFamily="66" charset="0"/>
                <a:ea typeface="Microsoft YaHei" pitchFamily="2"/>
                <a:cs typeface="Mangal" pitchFamily="2"/>
              </a:rPr>
              <a:t>VENDREDI 20 DECEMBRE</a:t>
            </a:r>
            <a:endParaRPr lang="fr-FR" sz="5000" b="0" i="0" u="sng" strike="noStrike" kern="1200" dirty="0">
              <a:ln>
                <a:noFill/>
              </a:ln>
              <a:solidFill>
                <a:schemeClr val="bg1"/>
              </a:solidFill>
              <a:uFillTx/>
              <a:latin typeface="Comic Sans MS" panose="030F0702030302020204" pitchFamily="66" charset="0"/>
              <a:ea typeface="Microsoft YaHei" pitchFamily="2"/>
              <a:cs typeface="Mangal" pitchFamily="2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15999" y="2267669"/>
            <a:ext cx="9864625" cy="410909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3000" b="1" i="0" u="none" strike="noStrike" kern="1200" dirty="0">
                <a:ln>
                  <a:noFill/>
                </a:ln>
                <a:solidFill>
                  <a:srgbClr val="FF420E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□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 </a:t>
            </a:r>
            <a:r>
              <a:rPr lang="fr-FR" sz="3000" b="0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Arial" pitchFamily="34"/>
                <a:cs typeface="Arial" pitchFamily="34"/>
              </a:rPr>
              <a:t>Visite en groupe avec un professeur du marché de Noël</a:t>
            </a: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3000" b="1" i="0" u="none" strike="noStrike" kern="1200" dirty="0" smtClean="0">
                <a:ln>
                  <a:noFill/>
                </a:ln>
                <a:solidFill>
                  <a:srgbClr val="FF420E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□</a:t>
            </a:r>
            <a:r>
              <a:rPr lang="fr-FR" altLang="zh-CN" sz="3000" b="1" i="0" u="none" strike="noStrike" kern="1200" dirty="0" smtClean="0">
                <a:ln>
                  <a:noFill/>
                </a:ln>
                <a:solidFill>
                  <a:srgbClr val="FF420E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 </a:t>
            </a:r>
            <a:r>
              <a:rPr lang="fr-FR" sz="30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Départ pour </a:t>
            </a:r>
            <a:r>
              <a:rPr lang="fr-FR" sz="3000" b="0" i="0" u="none" strike="noStrike" kern="1200" dirty="0" err="1" smtClean="0">
                <a:ln>
                  <a:noFill/>
                </a:ln>
                <a:solidFill>
                  <a:srgbClr val="000000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Couloisy</a:t>
            </a:r>
            <a:r>
              <a:rPr lang="fr-FR" sz="30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omic Sans MS" panose="030F0702030302020204" pitchFamily="66" charset="0"/>
                <a:ea typeface="Arial" pitchFamily="34"/>
                <a:cs typeface="Arial" pitchFamily="34"/>
              </a:rPr>
              <a:t> à 15h00 et retour au collège prévu entre 20h30 et 21h00,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Arial" pitchFamily="34"/>
              <a:cs typeface="Arial" pitchFamily="34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866510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431124" y="216000"/>
            <a:ext cx="5217752" cy="98445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5000" u="sng">
                <a:solidFill>
                  <a:srgbClr val="4C4C4C"/>
                </a:solidFill>
                <a:uFillTx/>
                <a:latin typeface="Tw Cen MT" pitchFamily="34"/>
              </a:defRPr>
            </a:pPr>
            <a:r>
              <a:rPr lang="fr-FR" sz="5000" b="0" i="0" u="sng" strike="noStrike" kern="1200" dirty="0">
                <a:ln>
                  <a:noFill/>
                </a:ln>
                <a:solidFill>
                  <a:schemeClr val="bg1"/>
                </a:solidFill>
                <a:uFillTx/>
                <a:latin typeface="Comic Sans MS" panose="030F0702030302020204" pitchFamily="66" charset="0"/>
                <a:ea typeface="Microsoft YaHei" pitchFamily="2"/>
                <a:cs typeface="Mangal" pitchFamily="2"/>
              </a:rPr>
              <a:t>Objets de valeur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3588" y="1979637"/>
            <a:ext cx="9432824" cy="584540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>
                <a:latin typeface="Tw Cen MT" pitchFamily="34"/>
              </a:defRPr>
            </a:pPr>
            <a:r>
              <a:rPr lang="fr-FR" sz="34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Microsoft YaHei" pitchFamily="2"/>
                <a:cs typeface="Mangal" pitchFamily="2"/>
              </a:rPr>
              <a:t>Concernant les consoles portables, téléphones, vêtements de marque, argent de poche,...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>
                <a:latin typeface="Tw Cen MT" pitchFamily="34"/>
              </a:defRPr>
            </a:pPr>
            <a:endParaRPr lang="fr-FR" sz="3400" b="0" i="0" u="none" strike="noStrike" kern="1200" dirty="0">
              <a:ln>
                <a:noFill/>
              </a:ln>
              <a:latin typeface="Comic Sans MS" panose="030F0702030302020204" pitchFamily="66" charset="0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>
                <a:latin typeface="Tw Cen MT" pitchFamily="34"/>
              </a:defRPr>
            </a:pPr>
            <a:r>
              <a:rPr lang="fr-FR" sz="34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Microsoft YaHei" pitchFamily="2"/>
                <a:cs typeface="Mangal" pitchFamily="2"/>
              </a:rPr>
              <a:t>chaque élève est responsable de ses affaires et les professeurs accompagnateurs ne seront en aucun cas responsables de la perte ou du vol de ces objets.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>
                <a:latin typeface="Tw Cen MT" pitchFamily="34"/>
              </a:defRPr>
            </a:pPr>
            <a:endParaRPr lang="fr-FR" sz="3400" b="0" i="0" u="none" strike="noStrike" kern="1200" dirty="0">
              <a:ln>
                <a:noFill/>
              </a:ln>
              <a:latin typeface="Tw Cen MT" pitchFamily="34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>
                <a:latin typeface="Tw Cen MT" pitchFamily="34"/>
              </a:defRPr>
            </a:pPr>
            <a:endParaRPr lang="fr-FR" sz="3000" b="0" i="0" u="none" strike="noStrike" kern="1200" dirty="0">
              <a:ln>
                <a:noFill/>
              </a:ln>
              <a:latin typeface="Tw Cen MT" pitchFamily="34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4000" y="216000"/>
            <a:ext cx="10412563" cy="180647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5000" u="sng">
                <a:solidFill>
                  <a:srgbClr val="4C4C4C"/>
                </a:solidFill>
                <a:uFillTx/>
                <a:latin typeface="Tw Cen MT" pitchFamily="34"/>
              </a:defRPr>
            </a:pPr>
            <a:r>
              <a:rPr lang="fr-FR" sz="4800" b="0" i="0" u="sng" strike="noStrike" kern="1200" dirty="0">
                <a:ln>
                  <a:noFill/>
                </a:ln>
                <a:solidFill>
                  <a:schemeClr val="bg1"/>
                </a:solidFill>
                <a:uFillTx/>
                <a:latin typeface="Comic Sans MS" panose="030F0702030302020204" pitchFamily="66" charset="0"/>
                <a:ea typeface="Microsoft YaHei" pitchFamily="2"/>
                <a:cs typeface="Mangal" pitchFamily="2"/>
              </a:rPr>
              <a:t>Récapitulatif et autres informations...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59792" y="2267669"/>
            <a:ext cx="9432816" cy="533475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>
                <a:latin typeface="Tw Cen MT" pitchFamily="34"/>
              </a:defRPr>
            </a:pPr>
            <a:r>
              <a:rPr lang="zh-CN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◊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 Bagage de taille raisonnable avec trousse de toilette (ex : brosse à dents, dentifrice, savon/gel douche (shampoing) + serviette de bain)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>
                <a:latin typeface="Tw Cen MT" pitchFamily="34"/>
              </a:defRPr>
            </a:pPr>
            <a:r>
              <a:rPr lang="zh-CN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◊ 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Des chaussures confortables </a:t>
            </a:r>
            <a:r>
              <a:rPr lang="fr-FR" sz="3000" b="0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et chaudes pour 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marcher.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>
                <a:latin typeface="Tw Cen MT" pitchFamily="34"/>
              </a:defRPr>
            </a:pPr>
            <a:r>
              <a:rPr lang="zh-CN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◊ 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Un sac à dos pour la journée (pour le </a:t>
            </a:r>
            <a:r>
              <a:rPr lang="fr-FR" sz="3000" b="0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panier-repas)</a:t>
            </a: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Tw Cen MT" pitchFamily="2"/>
              <a:cs typeface="Tw Cen MT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>
                <a:latin typeface="Tw Cen MT" pitchFamily="34"/>
              </a:defRPr>
            </a:pPr>
            <a:r>
              <a:rPr lang="zh-CN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◊ 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Un vêtement de </a:t>
            </a:r>
            <a:r>
              <a:rPr lang="fr-FR" sz="3000" b="0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pluie et chaud</a:t>
            </a:r>
            <a:endParaRPr lang="fr-FR" sz="3000" b="0" i="0" u="none" strike="noStrike" kern="1200" dirty="0">
              <a:ln>
                <a:noFill/>
              </a:ln>
              <a:latin typeface="Comic Sans MS" panose="030F0702030302020204" pitchFamily="66" charset="0"/>
              <a:ea typeface="Tw Cen MT" pitchFamily="2"/>
              <a:cs typeface="Tw Cen MT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>
                <a:latin typeface="Tw Cen MT" pitchFamily="34"/>
              </a:defRPr>
            </a:pPr>
            <a:r>
              <a:rPr lang="zh-CN" sz="3000" b="0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◊ 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Argent de poche (somme raisonnable) pour achats personnels, </a:t>
            </a:r>
            <a:r>
              <a:rPr lang="fr-FR" sz="3000" b="0" i="0" u="none" strike="noStrike" kern="1200" dirty="0" smtClean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toilettes </a:t>
            </a:r>
            <a:r>
              <a:rPr lang="fr-FR" sz="30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Tw Cen MT" pitchFamily="2"/>
                <a:cs typeface="Tw Cen MT" pitchFamily="2"/>
              </a:rPr>
              <a:t>(2x1 euro).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>
                <a:latin typeface="Tw Cen MT" pitchFamily="34"/>
              </a:defRPr>
            </a:pPr>
            <a:endParaRPr lang="fr-FR" sz="3000" b="0" i="0" u="none" strike="noStrike" kern="1200" dirty="0">
              <a:ln>
                <a:noFill/>
              </a:ln>
              <a:latin typeface="Tw Cen MT" pitchFamily="34"/>
              <a:ea typeface="Tw Cen MT" pitchFamily="2"/>
              <a:cs typeface="Tw Cen MT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327</Words>
  <Application>Microsoft Office PowerPoint</Application>
  <PresentationFormat>Affichage à l'écran (4:3)</PresentationFormat>
  <Paragraphs>53</Paragraphs>
  <Slides>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Standard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31</cp:revision>
  <dcterms:created xsi:type="dcterms:W3CDTF">2019-02-21T21:20:32Z</dcterms:created>
  <dcterms:modified xsi:type="dcterms:W3CDTF">2019-11-06T17:25:49Z</dcterms:modified>
</cp:coreProperties>
</file>