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58" r:id="rId3"/>
    <p:sldId id="261" r:id="rId4"/>
    <p:sldId id="262" r:id="rId5"/>
    <p:sldId id="263" r:id="rId6"/>
    <p:sldId id="264" r:id="rId7"/>
    <p:sldId id="265" r:id="rId8"/>
    <p:sldId id="266" r:id="rId9"/>
    <p:sldId id="280" r:id="rId10"/>
    <p:sldId id="267" r:id="rId11"/>
    <p:sldId id="268" r:id="rId12"/>
    <p:sldId id="279" r:id="rId13"/>
    <p:sldId id="281" r:id="rId14"/>
    <p:sldId id="282" r:id="rId15"/>
    <p:sldId id="269" r:id="rId16"/>
    <p:sldId id="270" r:id="rId17"/>
    <p:sldId id="271" r:id="rId18"/>
    <p:sldId id="272" r:id="rId19"/>
    <p:sldId id="273" r:id="rId2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9" d="100"/>
          <a:sy n="79" d="100"/>
        </p:scale>
        <p:origin x="-108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87813F-AFEA-0149-9B24-79C043599AF3}" type="datetimeFigureOut">
              <a:rPr lang="fr-FR" smtClean="0"/>
              <a:t>19/03/19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A5610-C8E2-2D4A-8506-BF558A47C0A3}" type="slidenum">
              <a:rPr lang="fr-FR" smtClean="0"/>
              <a:t>‹#›</a:t>
            </a:fld>
            <a:endParaRPr lang="fr-FR"/>
          </a:p>
        </p:txBody>
      </p:sp>
    </p:spTree>
    <p:extLst>
      <p:ext uri="{BB962C8B-B14F-4D97-AF65-F5344CB8AC3E}">
        <p14:creationId xmlns:p14="http://schemas.microsoft.com/office/powerpoint/2010/main" val="31144310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atin typeface="Calibri" charset="0"/>
              </a:rPr>
              <a:t>Barrrer lisseur et objets de valeur</a:t>
            </a:r>
          </a:p>
        </p:txBody>
      </p:sp>
      <p:sp>
        <p:nvSpPr>
          <p:cNvPr id="27651"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289BA4B5-9063-6A47-9186-F2B0FCC8283F}" type="slidenum">
              <a:rPr lang="fr-FR" sz="1200"/>
              <a:pPr eaLnBrk="1" fontAlgn="base" hangingPunct="1">
                <a:spcBef>
                  <a:spcPct val="0"/>
                </a:spcBef>
                <a:spcAft>
                  <a:spcPct val="0"/>
                </a:spcAft>
              </a:pPr>
              <a:t>4</a:t>
            </a:fld>
            <a:endParaRPr 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fr-FR">
              <a:latin typeface="Calibri" charset="0"/>
            </a:endParaRPr>
          </a:p>
        </p:txBody>
      </p:sp>
      <p:sp>
        <p:nvSpPr>
          <p:cNvPr id="28675"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0A19286-D968-D74D-86D2-BD699070F5CE}" type="slidenum">
              <a:rPr lang="fr-FR" sz="1200"/>
              <a:pPr eaLnBrk="1" fontAlgn="base" hangingPunct="1">
                <a:spcBef>
                  <a:spcPct val="0"/>
                </a:spcBef>
                <a:spcAft>
                  <a:spcPct val="0"/>
                </a:spcAft>
              </a:pPr>
              <a:t>6</a:t>
            </a:fld>
            <a:endParaRPr lang="fr-F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
        <p:nvSpPr>
          <p:cNvPr id="4" name="Espace réservé du numéro de diapositive 3"/>
          <p:cNvSpPr>
            <a:spLocks noGrp="1"/>
          </p:cNvSpPr>
          <p:nvPr>
            <p:ph type="sldNum" sz="quarter" idx="5"/>
          </p:nvPr>
        </p:nvSpPr>
        <p:spPr/>
        <p:txBody>
          <a:bodyPr/>
          <a:lstStyle/>
          <a:p>
            <a:pPr>
              <a:defRPr/>
            </a:pPr>
            <a:fld id="{22ABD681-1148-4F42-92C5-3FD747F8F30D}" type="slidenum">
              <a:rPr lang="fr-FR" smtClean="0"/>
              <a:pPr>
                <a:defRPr/>
              </a:pPr>
              <a:t>9</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
        <p:nvSpPr>
          <p:cNvPr id="4" name="Espace réservé du numéro de diapositive 3"/>
          <p:cNvSpPr>
            <a:spLocks noGrp="1"/>
          </p:cNvSpPr>
          <p:nvPr>
            <p:ph type="sldNum" sz="quarter" idx="5"/>
          </p:nvPr>
        </p:nvSpPr>
        <p:spPr/>
        <p:txBody>
          <a:bodyPr/>
          <a:lstStyle/>
          <a:p>
            <a:pPr>
              <a:defRPr/>
            </a:pPr>
            <a:fld id="{22ABD681-1148-4F42-92C5-3FD747F8F30D}" type="slidenum">
              <a:rPr lang="fr-FR" smtClean="0"/>
              <a:pPr>
                <a:defRPr/>
              </a:pPr>
              <a:t>10</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Espace réservé de l'image des diapositives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fr-FR">
              <a:latin typeface="Calibri" charset="0"/>
            </a:endParaRPr>
          </a:p>
        </p:txBody>
      </p:sp>
      <p:sp>
        <p:nvSpPr>
          <p:cNvPr id="4" name="Espace réservé du numéro de diapositive 3"/>
          <p:cNvSpPr>
            <a:spLocks noGrp="1"/>
          </p:cNvSpPr>
          <p:nvPr>
            <p:ph type="sldNum" sz="quarter" idx="5"/>
          </p:nvPr>
        </p:nvSpPr>
        <p:spPr/>
        <p:txBody>
          <a:bodyPr/>
          <a:lstStyle/>
          <a:p>
            <a:pPr>
              <a:defRPr/>
            </a:pPr>
            <a:fld id="{5A6C6479-F3BE-A34B-8FFF-BEC2FD2D0A08}" type="slidenum">
              <a:rPr lang="fr-FR" smtClean="0"/>
              <a:pPr>
                <a:defRPr/>
              </a:pPr>
              <a:t>15</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350948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150924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97754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91705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255658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368F8BF-9EC9-424B-A5D2-D96F6633A002}" type="datetimeFigureOut">
              <a:rPr lang="fr-FR" smtClean="0"/>
              <a:t>19/03/19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39647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368F8BF-9EC9-424B-A5D2-D96F6633A002}" type="datetimeFigureOut">
              <a:rPr lang="fr-FR" smtClean="0"/>
              <a:t>19/03/19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323069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368F8BF-9EC9-424B-A5D2-D96F6633A002}" type="datetimeFigureOut">
              <a:rPr lang="fr-FR" smtClean="0"/>
              <a:t>19/03/19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225599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368F8BF-9EC9-424B-A5D2-D96F6633A002}" type="datetimeFigureOut">
              <a:rPr lang="fr-FR" smtClean="0"/>
              <a:t>19/03/19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328374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368F8BF-9EC9-424B-A5D2-D96F6633A002}" type="datetimeFigureOut">
              <a:rPr lang="fr-FR" smtClean="0"/>
              <a:t>19/03/19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184502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368F8BF-9EC9-424B-A5D2-D96F6633A002}" type="datetimeFigureOut">
              <a:rPr lang="fr-FR" smtClean="0"/>
              <a:t>19/03/19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A2BDE8-0A70-B845-8D55-DBAAA0E8A9E9}" type="slidenum">
              <a:rPr lang="fr-FR" smtClean="0"/>
              <a:t>‹#›</a:t>
            </a:fld>
            <a:endParaRPr lang="fr-FR"/>
          </a:p>
        </p:txBody>
      </p:sp>
    </p:spTree>
    <p:extLst>
      <p:ext uri="{BB962C8B-B14F-4D97-AF65-F5344CB8AC3E}">
        <p14:creationId xmlns:p14="http://schemas.microsoft.com/office/powerpoint/2010/main" val="134455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8F8BF-9EC9-424B-A5D2-D96F6633A002}" type="datetimeFigureOut">
              <a:rPr lang="fr-FR" smtClean="0"/>
              <a:t>19/03/19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2BDE8-0A70-B845-8D55-DBAAA0E8A9E9}" type="slidenum">
              <a:rPr lang="fr-FR" smtClean="0"/>
              <a:t>‹#›</a:t>
            </a:fld>
            <a:endParaRPr lang="fr-FR"/>
          </a:p>
        </p:txBody>
      </p:sp>
    </p:spTree>
    <p:extLst>
      <p:ext uri="{BB962C8B-B14F-4D97-AF65-F5344CB8AC3E}">
        <p14:creationId xmlns:p14="http://schemas.microsoft.com/office/powerpoint/2010/main" val="225091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wm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hyperlink" Target="http://bouland.clg.ac-amiens.fr/" TargetMode="External"/><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wmf"/><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4" Type="http://schemas.openxmlformats.org/officeDocument/2006/relationships/image" Target="../media/image9.wmf"/><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image" Target="../media/image16.w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type="subTitle" idx="1"/>
          </p:nvPr>
        </p:nvSpPr>
        <p:spPr>
          <a:xfrm>
            <a:off x="3367088" y="3937000"/>
            <a:ext cx="2801937" cy="695325"/>
          </a:xfrm>
        </p:spPr>
        <p:txBody>
          <a:bodyPr>
            <a:normAutofit fontScale="92500"/>
          </a:bodyPr>
          <a:lstStyle/>
          <a:p>
            <a:pPr eaLnBrk="1" hangingPunct="1">
              <a:spcBef>
                <a:spcPct val="0"/>
              </a:spcBef>
              <a:spcAft>
                <a:spcPct val="0"/>
              </a:spcAft>
              <a:buFont typeface="Arial" charset="0"/>
              <a:buNone/>
            </a:pPr>
            <a:r>
              <a:rPr lang="fr-FR">
                <a:solidFill>
                  <a:schemeClr val="tx1"/>
                </a:solidFill>
                <a:latin typeface="Arial" charset="0"/>
                <a:cs typeface="Arial" charset="0"/>
              </a:rPr>
              <a:t>Enjoy your trip!</a:t>
            </a:r>
          </a:p>
          <a:p>
            <a:pPr eaLnBrk="1" hangingPunct="1">
              <a:spcAft>
                <a:spcPct val="0"/>
              </a:spcAft>
              <a:buFont typeface="Arial" charset="0"/>
              <a:buNone/>
            </a:pPr>
            <a:endParaRPr lang="fr-FR">
              <a:solidFill>
                <a:schemeClr val="tx1"/>
              </a:solidFill>
              <a:latin typeface="Arial" charset="0"/>
              <a:cs typeface="Arial" charset="0"/>
            </a:endParaRPr>
          </a:p>
        </p:txBody>
      </p:sp>
      <p:sp>
        <p:nvSpPr>
          <p:cNvPr id="5126" name="ZoneTexte 7"/>
          <p:cNvSpPr txBox="1">
            <a:spLocks noChangeArrowheads="1"/>
          </p:cNvSpPr>
          <p:nvPr/>
        </p:nvSpPr>
        <p:spPr bwMode="auto">
          <a:xfrm>
            <a:off x="1874838" y="2122488"/>
            <a:ext cx="59785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5000" b="1" dirty="0">
                <a:solidFill>
                  <a:srgbClr val="FF0000"/>
                </a:solidFill>
                <a:latin typeface="Arial" charset="0"/>
                <a:cs typeface="Arial" charset="0"/>
              </a:rPr>
              <a:t>TRIP TO </a:t>
            </a:r>
            <a:r>
              <a:rPr lang="fr-FR" sz="5000" b="1" dirty="0" smtClean="0">
                <a:solidFill>
                  <a:srgbClr val="FF0000"/>
                </a:solidFill>
                <a:latin typeface="Arial" charset="0"/>
                <a:cs typeface="Arial" charset="0"/>
              </a:rPr>
              <a:t>LONDON</a:t>
            </a:r>
            <a:endParaRPr lang="fr-FR" sz="5000" b="1" dirty="0">
              <a:solidFill>
                <a:srgbClr val="FF0000"/>
              </a:solidFill>
              <a:latin typeface="Arial" charset="0"/>
              <a:cs typeface="Arial" charset="0"/>
            </a:endParaRPr>
          </a:p>
          <a:p>
            <a:pPr algn="ctr" eaLnBrk="1" hangingPunct="1"/>
            <a:r>
              <a:rPr lang="fr-FR" sz="5000" b="1" dirty="0">
                <a:solidFill>
                  <a:srgbClr val="FF0000"/>
                </a:solidFill>
                <a:latin typeface="Arial" charset="0"/>
                <a:cs typeface="Arial" charset="0"/>
              </a:rPr>
              <a:t>MARCH </a:t>
            </a:r>
            <a:r>
              <a:rPr lang="fr-FR" sz="5000" b="1" dirty="0" smtClean="0">
                <a:solidFill>
                  <a:srgbClr val="FF0000"/>
                </a:solidFill>
                <a:latin typeface="Arial" charset="0"/>
                <a:cs typeface="Arial" charset="0"/>
              </a:rPr>
              <a:t>2019</a:t>
            </a:r>
            <a:endParaRPr lang="fr-FR" sz="5000" b="1" dirty="0">
              <a:solidFill>
                <a:srgbClr val="FF0000"/>
              </a:solidFill>
              <a:latin typeface="Arial" charset="0"/>
              <a:cs typeface="Arial"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15843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115888"/>
            <a:ext cx="1439862"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573463"/>
            <a:ext cx="185737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4221163"/>
            <a:ext cx="2143125"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33545218"/>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576263" y="539750"/>
            <a:ext cx="7345362" cy="850900"/>
          </a:xfrm>
        </p:spPr>
        <p:txBody>
          <a:bodyPr>
            <a:normAutofit fontScale="90000"/>
          </a:bodyPr>
          <a:lstStyle/>
          <a:p>
            <a:pPr marL="0" indent="0" algn="ctr" eaLnBrk="1" fontAlgn="auto" hangingPunct="1">
              <a:spcAft>
                <a:spcPts val="0"/>
              </a:spcAft>
              <a:buClr>
                <a:schemeClr val="accent6">
                  <a:lumMod val="75000"/>
                </a:schemeClr>
              </a:buClr>
              <a:buFont typeface="Georgia" charset="0"/>
              <a:buNone/>
              <a:defRPr/>
            </a:pPr>
            <a:r>
              <a:rPr lang="fr-FR" sz="3200" dirty="0" smtClean="0">
                <a:solidFill>
                  <a:srgbClr val="FF0000"/>
                </a:solidFill>
                <a:latin typeface="Arial"/>
                <a:ea typeface="+mj-ea"/>
                <a:cs typeface="Arial"/>
              </a:rPr>
              <a:t>Contacts et communication avec les élèves en Angleterre.</a:t>
            </a:r>
            <a:br>
              <a:rPr lang="fr-FR" sz="3200" dirty="0" smtClean="0">
                <a:solidFill>
                  <a:srgbClr val="FF0000"/>
                </a:solidFill>
                <a:latin typeface="Arial"/>
                <a:ea typeface="+mj-ea"/>
                <a:cs typeface="Arial"/>
              </a:rPr>
            </a:br>
            <a:endParaRPr lang="fr-FR" sz="3200" dirty="0" smtClean="0">
              <a:solidFill>
                <a:srgbClr val="FF0000"/>
              </a:solidFill>
              <a:latin typeface="Arial"/>
              <a:ea typeface="+mj-ea"/>
              <a:cs typeface="Arial"/>
            </a:endParaRPr>
          </a:p>
        </p:txBody>
      </p:sp>
      <p:sp>
        <p:nvSpPr>
          <p:cNvPr id="4" name="Rectangle 3"/>
          <p:cNvSpPr txBox="1">
            <a:spLocks noChangeArrowheads="1"/>
          </p:cNvSpPr>
          <p:nvPr/>
        </p:nvSpPr>
        <p:spPr>
          <a:xfrm>
            <a:off x="238126" y="1374775"/>
            <a:ext cx="8477250" cy="40195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 typeface="Wingdings" charset="2"/>
              <a:buChar char="Ø"/>
              <a:defRPr/>
            </a:pPr>
            <a:r>
              <a:rPr lang="fr-FR" sz="2200" dirty="0" smtClean="0">
                <a:latin typeface="Arial" charset="0"/>
                <a:cs typeface="Arial" charset="0"/>
              </a:rPr>
              <a:t>Des nouvelles de la journée seront régulièrement publiées sur le site du collège. Pensez à le consulter.</a:t>
            </a:r>
          </a:p>
          <a:p>
            <a:pPr>
              <a:lnSpc>
                <a:spcPct val="150000"/>
              </a:lnSpc>
              <a:buFont typeface="Wingdings" charset="2"/>
              <a:buChar char="Ø"/>
              <a:defRPr/>
            </a:pPr>
            <a:r>
              <a:rPr lang="fr-FR" sz="2200" dirty="0">
                <a:latin typeface="Arial" charset="0"/>
                <a:cs typeface="Arial" charset="0"/>
                <a:hlinkClick r:id="rId3"/>
              </a:rPr>
              <a:t>http://bouland.clg.ac-amiens.fr</a:t>
            </a:r>
            <a:r>
              <a:rPr lang="fr-FR" sz="2200" dirty="0" smtClean="0">
                <a:latin typeface="Arial" charset="0"/>
                <a:cs typeface="Arial" charset="0"/>
                <a:hlinkClick r:id="rId3"/>
              </a:rPr>
              <a:t>/</a:t>
            </a:r>
            <a:endParaRPr lang="fr-FR" sz="2200" dirty="0" smtClean="0">
              <a:latin typeface="Arial" charset="0"/>
              <a:cs typeface="Arial" charset="0"/>
            </a:endParaRPr>
          </a:p>
          <a:p>
            <a:pPr>
              <a:lnSpc>
                <a:spcPct val="150000"/>
              </a:lnSpc>
              <a:buFont typeface="Wingdings" charset="2"/>
              <a:buChar char="Ø"/>
              <a:defRPr/>
            </a:pPr>
            <a:endParaRPr lang="fr-FR" sz="2200" dirty="0">
              <a:latin typeface="Arial" charset="0"/>
              <a:cs typeface="Arial" charset="0"/>
            </a:endParaRPr>
          </a:p>
        </p:txBody>
      </p:sp>
      <p:pic>
        <p:nvPicPr>
          <p:cNvPr id="2" name="Image 1"/>
          <p:cNvPicPr>
            <a:picLocks noChangeAspect="1"/>
          </p:cNvPicPr>
          <p:nvPr/>
        </p:nvPicPr>
        <p:blipFill>
          <a:blip r:embed="rId4"/>
          <a:stretch>
            <a:fillRect/>
          </a:stretch>
        </p:blipFill>
        <p:spPr>
          <a:xfrm>
            <a:off x="1095375" y="3306643"/>
            <a:ext cx="6826250" cy="3316864"/>
          </a:xfrm>
          <a:prstGeom prst="rect">
            <a:avLst/>
          </a:prstGeom>
        </p:spPr>
      </p:pic>
    </p:spTree>
    <p:extLst>
      <p:ext uri="{BB962C8B-B14F-4D97-AF65-F5344CB8AC3E}">
        <p14:creationId xmlns:p14="http://schemas.microsoft.com/office/powerpoint/2010/main" val="1265499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sz="quarter" idx="4294967295"/>
          </p:nvPr>
        </p:nvSpPr>
        <p:spPr>
          <a:xfrm>
            <a:off x="457200" y="836613"/>
            <a:ext cx="8507413" cy="5688012"/>
          </a:xfrm>
          <a:prstGeom prst="rect">
            <a:avLst/>
          </a:prstGeom>
        </p:spPr>
        <p:txBody>
          <a:bodyPr/>
          <a:lstStyle/>
          <a:p>
            <a:pPr eaLnBrk="1" hangingPunct="1">
              <a:lnSpc>
                <a:spcPct val="80000"/>
              </a:lnSpc>
              <a:buFont typeface="Wingdings" charset="2"/>
              <a:buChar char="Ø"/>
              <a:defRPr/>
            </a:pPr>
            <a:r>
              <a:rPr lang="fr-FR" sz="2400" dirty="0" smtClean="0">
                <a:solidFill>
                  <a:srgbClr val="FF0000"/>
                </a:solidFill>
                <a:latin typeface="Arial"/>
                <a:cs typeface="Arial"/>
              </a:rPr>
              <a:t> </a:t>
            </a:r>
            <a:r>
              <a:rPr lang="fr-FR" sz="2400" dirty="0">
                <a:solidFill>
                  <a:srgbClr val="FF0000"/>
                </a:solidFill>
                <a:latin typeface="Arial"/>
                <a:cs typeface="Arial"/>
              </a:rPr>
              <a:t>4</a:t>
            </a:r>
            <a:r>
              <a:rPr lang="fr-FR" sz="2400" dirty="0" smtClean="0">
                <a:solidFill>
                  <a:srgbClr val="FF0000"/>
                </a:solidFill>
                <a:latin typeface="Arial"/>
                <a:cs typeface="Arial"/>
              </a:rPr>
              <a:t> professeurs accompagnateurs </a:t>
            </a:r>
            <a:r>
              <a:rPr lang="fr-FR" sz="2400" dirty="0">
                <a:latin typeface="Arial"/>
                <a:cs typeface="Arial"/>
              </a:rPr>
              <a:t>: </a:t>
            </a:r>
            <a:r>
              <a:rPr lang="fr-FR" sz="2400" dirty="0" smtClean="0">
                <a:solidFill>
                  <a:srgbClr val="000000"/>
                </a:solidFill>
                <a:latin typeface="Arial"/>
                <a:cs typeface="Arial"/>
              </a:rPr>
              <a:t>Mme Bonnet, Mme Hernu, Mme Mahé et Mme Paquin.</a:t>
            </a:r>
          </a:p>
          <a:p>
            <a:pPr marL="46037" indent="0" eaLnBrk="1" hangingPunct="1">
              <a:lnSpc>
                <a:spcPct val="80000"/>
              </a:lnSpc>
              <a:buFont typeface="Georgia" charset="0"/>
              <a:buNone/>
              <a:defRPr/>
            </a:pPr>
            <a:endParaRPr lang="fr-FR" sz="1000" dirty="0">
              <a:latin typeface="Arial"/>
              <a:cs typeface="Arial"/>
            </a:endParaRPr>
          </a:p>
          <a:p>
            <a:pPr eaLnBrk="1" hangingPunct="1">
              <a:lnSpc>
                <a:spcPct val="80000"/>
              </a:lnSpc>
              <a:buFont typeface="Wingdings" charset="2"/>
              <a:buChar char="Ø"/>
              <a:defRPr/>
            </a:pPr>
            <a:r>
              <a:rPr lang="fr-FR" sz="2400" dirty="0" smtClean="0">
                <a:solidFill>
                  <a:schemeClr val="accent2"/>
                </a:solidFill>
                <a:latin typeface="Arial"/>
                <a:cs typeface="Arial"/>
              </a:rPr>
              <a:t> </a:t>
            </a:r>
            <a:r>
              <a:rPr lang="fr-FR" sz="2400" dirty="0" smtClean="0">
                <a:solidFill>
                  <a:srgbClr val="FF0000"/>
                </a:solidFill>
                <a:latin typeface="Arial"/>
                <a:cs typeface="Arial"/>
              </a:rPr>
              <a:t>Un correspondant</a:t>
            </a:r>
            <a:r>
              <a:rPr lang="fr-FR" sz="2400" dirty="0">
                <a:latin typeface="Arial"/>
                <a:cs typeface="Arial"/>
              </a:rPr>
              <a:t>-</a:t>
            </a:r>
            <a:r>
              <a:rPr lang="fr-FR" sz="2400" dirty="0" smtClean="0">
                <a:solidFill>
                  <a:srgbClr val="000000"/>
                </a:solidFill>
                <a:latin typeface="Arial"/>
                <a:cs typeface="Arial"/>
              </a:rPr>
              <a:t>familles </a:t>
            </a:r>
            <a:r>
              <a:rPr lang="fr-FR" sz="2400" dirty="0">
                <a:solidFill>
                  <a:srgbClr val="000000"/>
                </a:solidFill>
                <a:latin typeface="Arial"/>
                <a:cs typeface="Arial"/>
              </a:rPr>
              <a:t>local</a:t>
            </a:r>
            <a:r>
              <a:rPr lang="fr-FR" sz="2400" dirty="0" smtClean="0">
                <a:solidFill>
                  <a:srgbClr val="000000"/>
                </a:solidFill>
                <a:latin typeface="Arial"/>
                <a:cs typeface="Arial"/>
              </a:rPr>
              <a:t>.</a:t>
            </a:r>
          </a:p>
          <a:p>
            <a:pPr marL="46037" indent="0" eaLnBrk="1" hangingPunct="1">
              <a:lnSpc>
                <a:spcPct val="80000"/>
              </a:lnSpc>
              <a:buFont typeface="Georgia" charset="0"/>
              <a:buNone/>
              <a:defRPr/>
            </a:pPr>
            <a:endParaRPr lang="fr-FR" sz="1000" dirty="0">
              <a:latin typeface="Arial"/>
              <a:cs typeface="Arial"/>
            </a:endParaRPr>
          </a:p>
          <a:p>
            <a:pPr marL="46037" indent="0" eaLnBrk="1" hangingPunct="1">
              <a:lnSpc>
                <a:spcPct val="80000"/>
              </a:lnSpc>
              <a:buFont typeface="Georgia" charset="0"/>
              <a:buNone/>
              <a:defRPr/>
            </a:pPr>
            <a:endParaRPr lang="fr-FR" sz="1000" dirty="0">
              <a:latin typeface="Arial"/>
              <a:cs typeface="Arial"/>
            </a:endParaRPr>
          </a:p>
          <a:p>
            <a:pPr eaLnBrk="1" hangingPunct="1">
              <a:lnSpc>
                <a:spcPct val="80000"/>
              </a:lnSpc>
              <a:buFont typeface="Wingdings" charset="2"/>
              <a:buChar char="Ø"/>
              <a:defRPr/>
            </a:pPr>
            <a:r>
              <a:rPr lang="fr-FR" sz="2400" dirty="0">
                <a:solidFill>
                  <a:srgbClr val="FF0000"/>
                </a:solidFill>
                <a:latin typeface="Arial"/>
                <a:cs typeface="Arial"/>
              </a:rPr>
              <a:t>Les </a:t>
            </a:r>
            <a:r>
              <a:rPr lang="fr-FR" sz="2400" dirty="0" smtClean="0">
                <a:solidFill>
                  <a:srgbClr val="FF0000"/>
                </a:solidFill>
                <a:latin typeface="Arial"/>
                <a:cs typeface="Arial"/>
              </a:rPr>
              <a:t>49 </a:t>
            </a:r>
            <a:r>
              <a:rPr lang="fr-FR" sz="2400" dirty="0">
                <a:solidFill>
                  <a:srgbClr val="FF0000"/>
                </a:solidFill>
                <a:latin typeface="Arial"/>
                <a:cs typeface="Arial"/>
              </a:rPr>
              <a:t>élèves sont accueillis en famille </a:t>
            </a:r>
            <a:r>
              <a:rPr lang="fr-FR" sz="2400" dirty="0">
                <a:solidFill>
                  <a:srgbClr val="000000"/>
                </a:solidFill>
                <a:latin typeface="Arial"/>
                <a:cs typeface="Arial"/>
              </a:rPr>
              <a:t>par </a:t>
            </a:r>
            <a:r>
              <a:rPr lang="fr-FR" sz="2400" dirty="0" smtClean="0">
                <a:solidFill>
                  <a:srgbClr val="000000"/>
                </a:solidFill>
                <a:latin typeface="Arial"/>
                <a:cs typeface="Arial"/>
              </a:rPr>
              <a:t>2, 3 ou 4, en général (</a:t>
            </a:r>
            <a:r>
              <a:rPr lang="fr-FR" sz="2400" dirty="0">
                <a:solidFill>
                  <a:srgbClr val="000000"/>
                </a:solidFill>
                <a:latin typeface="Arial"/>
                <a:cs typeface="Arial"/>
              </a:rPr>
              <a:t>élèves du collège seulement, non-mixtes). Certains regroupements sont nécessaires (allergies, asthme, régimes alimentaires…)</a:t>
            </a:r>
            <a:r>
              <a:rPr lang="fr-FR" sz="2400" dirty="0" smtClean="0">
                <a:solidFill>
                  <a:srgbClr val="000000"/>
                </a:solidFill>
                <a:latin typeface="Arial"/>
                <a:cs typeface="Arial"/>
              </a:rPr>
              <a:t>.</a:t>
            </a:r>
          </a:p>
          <a:p>
            <a:pPr marL="46037" indent="0" eaLnBrk="1" hangingPunct="1">
              <a:lnSpc>
                <a:spcPct val="80000"/>
              </a:lnSpc>
              <a:buFont typeface="Georgia" charset="0"/>
              <a:buNone/>
              <a:defRPr/>
            </a:pPr>
            <a:endParaRPr lang="fr-FR" sz="1000" dirty="0">
              <a:latin typeface="Arial"/>
              <a:cs typeface="Arial"/>
            </a:endParaRPr>
          </a:p>
          <a:p>
            <a:pPr eaLnBrk="1" hangingPunct="1">
              <a:lnSpc>
                <a:spcPct val="80000"/>
              </a:lnSpc>
              <a:buFont typeface="Wingdings" charset="2"/>
              <a:buChar char="Ø"/>
              <a:defRPr/>
            </a:pPr>
            <a:r>
              <a:rPr lang="fr-FR" sz="2400" dirty="0">
                <a:solidFill>
                  <a:srgbClr val="000000"/>
                </a:solidFill>
                <a:latin typeface="Arial"/>
                <a:cs typeface="Arial"/>
              </a:rPr>
              <a:t>L'organisme avec lequel nous partons est réputé pour son sérieux et ses exigences envers les familles d'accueil. Les familles sont méticuleusement sélectionnées et des contrôles sont effectués régulièrement. Il faut absolument faire part aux </a:t>
            </a:r>
            <a:r>
              <a:rPr lang="fr-FR" sz="2400" dirty="0" smtClean="0">
                <a:solidFill>
                  <a:srgbClr val="000000"/>
                </a:solidFill>
                <a:latin typeface="Arial"/>
                <a:cs typeface="Arial"/>
              </a:rPr>
              <a:t>professeurs accompagnateurs de </a:t>
            </a:r>
            <a:r>
              <a:rPr lang="fr-FR" sz="2400" dirty="0">
                <a:solidFill>
                  <a:srgbClr val="000000"/>
                </a:solidFill>
                <a:latin typeface="Arial"/>
                <a:cs typeface="Arial"/>
              </a:rPr>
              <a:t>tous problèmes éventuels. </a:t>
            </a:r>
          </a:p>
          <a:p>
            <a:pPr eaLnBrk="1" hangingPunct="1">
              <a:lnSpc>
                <a:spcPct val="80000"/>
              </a:lnSpc>
              <a:defRPr/>
            </a:pPr>
            <a:endParaRPr lang="fr-FR" sz="2400" dirty="0">
              <a:latin typeface="Arial"/>
              <a:cs typeface="Arial"/>
            </a:endParaRPr>
          </a:p>
          <a:p>
            <a:pPr eaLnBrk="1" hangingPunct="1">
              <a:lnSpc>
                <a:spcPct val="80000"/>
              </a:lnSpc>
              <a:buFontTx/>
              <a:buNone/>
              <a:defRPr/>
            </a:pPr>
            <a:endParaRPr lang="fr-FR" sz="2400" dirty="0">
              <a:latin typeface="Arial"/>
              <a:cs typeface="Arial"/>
            </a:endParaRPr>
          </a:p>
        </p:txBody>
      </p:sp>
      <p:sp>
        <p:nvSpPr>
          <p:cNvPr id="15362" name="ZoneTexte 3"/>
          <p:cNvSpPr txBox="1">
            <a:spLocks noChangeArrowheads="1"/>
          </p:cNvSpPr>
          <p:nvPr/>
        </p:nvSpPr>
        <p:spPr bwMode="auto">
          <a:xfrm>
            <a:off x="2995613" y="-15875"/>
            <a:ext cx="4646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4000" b="1">
                <a:solidFill>
                  <a:srgbClr val="FF0000"/>
                </a:solidFill>
                <a:latin typeface="Arial" charset="0"/>
                <a:cs typeface="Arial" charset="0"/>
              </a:rPr>
              <a:t>L’encadrement</a:t>
            </a:r>
          </a:p>
        </p:txBody>
      </p:sp>
    </p:spTree>
    <p:extLst>
      <p:ext uri="{BB962C8B-B14F-4D97-AF65-F5344CB8AC3E}">
        <p14:creationId xmlns:p14="http://schemas.microsoft.com/office/powerpoint/2010/main" val="37615755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sz="quarter" idx="4294967295"/>
          </p:nvPr>
        </p:nvSpPr>
        <p:spPr>
          <a:xfrm>
            <a:off x="457200" y="836613"/>
            <a:ext cx="8507413" cy="2862262"/>
          </a:xfrm>
          <a:prstGeom prst="rect">
            <a:avLst/>
          </a:prstGeom>
        </p:spPr>
        <p:txBody>
          <a:bodyPr/>
          <a:lstStyle/>
          <a:p>
            <a:pPr marL="46037" indent="0" eaLnBrk="1" hangingPunct="1">
              <a:lnSpc>
                <a:spcPct val="80000"/>
              </a:lnSpc>
              <a:buFont typeface="Georgia" charset="0"/>
              <a:buNone/>
              <a:defRPr/>
            </a:pPr>
            <a:endParaRPr lang="fr-FR" sz="1000" dirty="0">
              <a:latin typeface="Arial"/>
              <a:cs typeface="Arial"/>
            </a:endParaRPr>
          </a:p>
          <a:p>
            <a:pPr eaLnBrk="1" hangingPunct="1">
              <a:lnSpc>
                <a:spcPct val="80000"/>
              </a:lnSpc>
              <a:buFont typeface="Wingdings" charset="2"/>
              <a:buChar char="Ø"/>
              <a:defRPr/>
            </a:pPr>
            <a:r>
              <a:rPr lang="fr-FR" sz="2400" dirty="0" smtClean="0">
                <a:solidFill>
                  <a:srgbClr val="000000"/>
                </a:solidFill>
                <a:latin typeface="Arial"/>
                <a:cs typeface="Arial"/>
              </a:rPr>
              <a:t>S’exprimer et échanger un maximum en anglais.</a:t>
            </a:r>
          </a:p>
          <a:p>
            <a:pPr eaLnBrk="1" hangingPunct="1">
              <a:lnSpc>
                <a:spcPct val="80000"/>
              </a:lnSpc>
              <a:buFont typeface="Wingdings" charset="2"/>
              <a:buChar char="Ø"/>
              <a:defRPr/>
            </a:pPr>
            <a:endParaRPr lang="fr-FR" sz="2400" dirty="0" smtClean="0">
              <a:solidFill>
                <a:srgbClr val="000000"/>
              </a:solidFill>
              <a:latin typeface="Arial"/>
              <a:cs typeface="Arial"/>
            </a:endParaRPr>
          </a:p>
          <a:p>
            <a:pPr eaLnBrk="1" hangingPunct="1">
              <a:lnSpc>
                <a:spcPct val="80000"/>
              </a:lnSpc>
              <a:buFont typeface="Wingdings" charset="2"/>
              <a:buChar char="Ø"/>
              <a:defRPr/>
            </a:pPr>
            <a:r>
              <a:rPr lang="fr-FR" sz="2400" dirty="0" smtClean="0">
                <a:solidFill>
                  <a:srgbClr val="000000"/>
                </a:solidFill>
                <a:latin typeface="Arial"/>
                <a:cs typeface="Arial"/>
              </a:rPr>
              <a:t>Dès son retour, votre enfant devra rendre compte de son voyage par une vidéo, un diaporama ou un carnet de voyage (au choix). Il devra donc prendre des notes (et / ou des photos, dans la limite du règlement intérieur) régulièrement lors du séjour.</a:t>
            </a:r>
            <a:endParaRPr lang="fr-FR" sz="2400" dirty="0">
              <a:solidFill>
                <a:srgbClr val="000000"/>
              </a:solidFill>
              <a:latin typeface="Arial"/>
              <a:cs typeface="Arial"/>
            </a:endParaRPr>
          </a:p>
          <a:p>
            <a:pPr marL="0" indent="0" eaLnBrk="1" hangingPunct="1">
              <a:lnSpc>
                <a:spcPct val="80000"/>
              </a:lnSpc>
              <a:buNone/>
              <a:defRPr/>
            </a:pPr>
            <a:endParaRPr lang="fr-FR" sz="2400" dirty="0">
              <a:latin typeface="Arial"/>
              <a:cs typeface="Arial"/>
            </a:endParaRPr>
          </a:p>
        </p:txBody>
      </p:sp>
      <p:sp>
        <p:nvSpPr>
          <p:cNvPr id="15362" name="ZoneTexte 3"/>
          <p:cNvSpPr txBox="1">
            <a:spLocks noChangeArrowheads="1"/>
          </p:cNvSpPr>
          <p:nvPr/>
        </p:nvSpPr>
        <p:spPr bwMode="auto">
          <a:xfrm>
            <a:off x="920750" y="-15875"/>
            <a:ext cx="8223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4000" b="1" dirty="0" smtClean="0">
                <a:solidFill>
                  <a:srgbClr val="FF0000"/>
                </a:solidFill>
                <a:latin typeface="Arial" charset="0"/>
                <a:cs typeface="Arial" charset="0"/>
              </a:rPr>
              <a:t>Intérêt pédagogique du voyage</a:t>
            </a:r>
            <a:endParaRPr lang="fr-FR" sz="4000" b="1" dirty="0">
              <a:solidFill>
                <a:srgbClr val="FF0000"/>
              </a:solidFill>
              <a:latin typeface="Arial" charset="0"/>
              <a:cs typeface="Arial" charset="0"/>
            </a:endParaRPr>
          </a:p>
        </p:txBody>
      </p:sp>
      <p:pic>
        <p:nvPicPr>
          <p:cNvPr id="2" name="Image 1"/>
          <p:cNvPicPr>
            <a:picLocks noChangeAspect="1"/>
          </p:cNvPicPr>
          <p:nvPr/>
        </p:nvPicPr>
        <p:blipFill>
          <a:blip r:embed="rId2"/>
          <a:stretch>
            <a:fillRect/>
          </a:stretch>
        </p:blipFill>
        <p:spPr>
          <a:xfrm>
            <a:off x="4804233" y="3698875"/>
            <a:ext cx="3585703" cy="2105320"/>
          </a:xfrm>
          <a:prstGeom prst="rect">
            <a:avLst/>
          </a:prstGeom>
        </p:spPr>
      </p:pic>
      <p:pic>
        <p:nvPicPr>
          <p:cNvPr id="3" name="Image 2"/>
          <p:cNvPicPr>
            <a:picLocks noChangeAspect="1"/>
          </p:cNvPicPr>
          <p:nvPr/>
        </p:nvPicPr>
        <p:blipFill>
          <a:blip r:embed="rId3"/>
          <a:stretch>
            <a:fillRect/>
          </a:stretch>
        </p:blipFill>
        <p:spPr>
          <a:xfrm>
            <a:off x="1843087" y="3548467"/>
            <a:ext cx="2314575" cy="2938058"/>
          </a:xfrm>
          <a:prstGeom prst="rect">
            <a:avLst/>
          </a:prstGeom>
        </p:spPr>
      </p:pic>
    </p:spTree>
    <p:extLst>
      <p:ext uri="{BB962C8B-B14F-4D97-AF65-F5344CB8AC3E}">
        <p14:creationId xmlns:p14="http://schemas.microsoft.com/office/powerpoint/2010/main" val="31656293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800127" y="29576"/>
            <a:ext cx="6512511" cy="1143000"/>
          </a:xfrm>
        </p:spPr>
        <p:txBody>
          <a:bodyPr/>
          <a:lstStyle/>
          <a:p>
            <a:pPr marL="0" indent="0" eaLnBrk="1" fontAlgn="auto" hangingPunct="1">
              <a:spcAft>
                <a:spcPts val="0"/>
              </a:spcAft>
              <a:buClr>
                <a:schemeClr val="accent6">
                  <a:lumMod val="75000"/>
                </a:schemeClr>
              </a:buClr>
              <a:buFont typeface="Georgia" charset="0"/>
              <a:buNone/>
              <a:defRPr/>
            </a:pPr>
            <a:r>
              <a:rPr lang="fr-FR" dirty="0">
                <a:solidFill>
                  <a:srgbClr val="FF0000"/>
                </a:solidFill>
                <a:latin typeface="Calibri" charset="0"/>
                <a:ea typeface="+mj-ea"/>
                <a:cs typeface="+mj-cs"/>
              </a:rPr>
              <a:t>Le règlement </a:t>
            </a:r>
          </a:p>
        </p:txBody>
      </p:sp>
      <p:sp>
        <p:nvSpPr>
          <p:cNvPr id="36866" name="Rectangle 3"/>
          <p:cNvSpPr>
            <a:spLocks noGrp="1" noChangeArrowheads="1"/>
          </p:cNvSpPr>
          <p:nvPr>
            <p:ph sz="quarter" idx="4294967295"/>
          </p:nvPr>
        </p:nvSpPr>
        <p:spPr>
          <a:xfrm>
            <a:off x="198438" y="1093788"/>
            <a:ext cx="8229600" cy="5021262"/>
          </a:xfrm>
          <a:prstGeom prst="rect">
            <a:avLst/>
          </a:prstGeom>
        </p:spPr>
        <p:txBody>
          <a:bodyPr>
            <a:normAutofit/>
          </a:bodyPr>
          <a:lstStyle/>
          <a:p>
            <a:pPr eaLnBrk="1" hangingPunct="1">
              <a:lnSpc>
                <a:spcPct val="80000"/>
              </a:lnSpc>
              <a:buFont typeface="Wingdings" charset="2"/>
              <a:buChar char="Ø"/>
              <a:defRPr/>
            </a:pPr>
            <a:r>
              <a:rPr lang="fr-FR" sz="2400" dirty="0" smtClean="0">
                <a:solidFill>
                  <a:schemeClr val="accent2"/>
                </a:solidFill>
                <a:latin typeface="Arial"/>
                <a:cs typeface="Arial"/>
              </a:rPr>
              <a:t> </a:t>
            </a:r>
            <a:r>
              <a:rPr lang="fr-FR" sz="2400" dirty="0" smtClean="0">
                <a:solidFill>
                  <a:srgbClr val="FF0000"/>
                </a:solidFill>
                <a:latin typeface="Arial"/>
                <a:cs typeface="Arial"/>
              </a:rPr>
              <a:t>Dans </a:t>
            </a:r>
            <a:r>
              <a:rPr lang="fr-FR" sz="2400" dirty="0">
                <a:solidFill>
                  <a:srgbClr val="FF0000"/>
                </a:solidFill>
                <a:latin typeface="Arial"/>
                <a:cs typeface="Arial"/>
              </a:rPr>
              <a:t>le bus </a:t>
            </a:r>
            <a:r>
              <a:rPr lang="fr-FR" sz="2400" dirty="0">
                <a:latin typeface="Arial"/>
                <a:cs typeface="Arial"/>
              </a:rPr>
              <a:t>: </a:t>
            </a:r>
          </a:p>
          <a:p>
            <a:pPr eaLnBrk="1" hangingPunct="1">
              <a:lnSpc>
                <a:spcPct val="80000"/>
              </a:lnSpc>
              <a:buFontTx/>
              <a:buChar char="-"/>
              <a:defRPr/>
            </a:pPr>
            <a:r>
              <a:rPr lang="fr-FR" sz="2400" dirty="0" smtClean="0">
                <a:solidFill>
                  <a:schemeClr val="tx1"/>
                </a:solidFill>
                <a:latin typeface="Arial"/>
                <a:cs typeface="Arial"/>
              </a:rPr>
              <a:t>politesse et respect d’autrui ;</a:t>
            </a:r>
          </a:p>
          <a:p>
            <a:pPr eaLnBrk="1" hangingPunct="1">
              <a:lnSpc>
                <a:spcPct val="80000"/>
              </a:lnSpc>
              <a:buFontTx/>
              <a:buChar char="-"/>
              <a:defRPr/>
            </a:pPr>
            <a:r>
              <a:rPr lang="fr-FR" sz="2400" dirty="0" smtClean="0">
                <a:solidFill>
                  <a:schemeClr val="tx1"/>
                </a:solidFill>
                <a:latin typeface="Arial"/>
                <a:cs typeface="Arial"/>
              </a:rPr>
              <a:t>ramassez les papiers en fin de journée ;</a:t>
            </a:r>
          </a:p>
          <a:p>
            <a:pPr eaLnBrk="1" hangingPunct="1">
              <a:lnSpc>
                <a:spcPct val="80000"/>
              </a:lnSpc>
              <a:buFontTx/>
              <a:buChar char="-"/>
              <a:defRPr/>
            </a:pPr>
            <a:r>
              <a:rPr lang="fr-FR" sz="2400" dirty="0">
                <a:latin typeface="Arial"/>
                <a:cs typeface="Arial"/>
              </a:rPr>
              <a:t>m</a:t>
            </a:r>
            <a:r>
              <a:rPr lang="fr-FR" sz="2400" dirty="0" smtClean="0">
                <a:latin typeface="Arial"/>
                <a:cs typeface="Arial"/>
              </a:rPr>
              <a:t>aintenez le bus propre tout au long du voyage ;</a:t>
            </a:r>
            <a:endParaRPr lang="fr-FR" sz="2400" dirty="0" smtClean="0">
              <a:solidFill>
                <a:schemeClr val="tx1"/>
              </a:solidFill>
              <a:latin typeface="Arial"/>
              <a:cs typeface="Arial"/>
            </a:endParaRPr>
          </a:p>
          <a:p>
            <a:pPr eaLnBrk="1" hangingPunct="1">
              <a:lnSpc>
                <a:spcPct val="80000"/>
              </a:lnSpc>
              <a:buFontTx/>
              <a:buChar char="-"/>
              <a:defRPr/>
            </a:pPr>
            <a:r>
              <a:rPr lang="fr-FR" sz="2400" dirty="0" smtClean="0">
                <a:solidFill>
                  <a:schemeClr val="tx1"/>
                </a:solidFill>
                <a:latin typeface="Arial"/>
                <a:cs typeface="Arial"/>
              </a:rPr>
              <a:t>pas de chewing-gum;</a:t>
            </a:r>
          </a:p>
          <a:p>
            <a:pPr eaLnBrk="1" hangingPunct="1">
              <a:lnSpc>
                <a:spcPct val="80000"/>
              </a:lnSpc>
              <a:buFontTx/>
              <a:buChar char="-"/>
              <a:defRPr/>
            </a:pPr>
            <a:r>
              <a:rPr lang="fr-FR" sz="2400" dirty="0" smtClean="0">
                <a:solidFill>
                  <a:schemeClr val="tx1"/>
                </a:solidFill>
                <a:latin typeface="Arial"/>
                <a:cs typeface="Arial"/>
              </a:rPr>
              <a:t>utilisez des sacs plastiques en guise de poubelles.</a:t>
            </a:r>
          </a:p>
          <a:p>
            <a:pPr marL="0" indent="0" eaLnBrk="1" hangingPunct="1">
              <a:lnSpc>
                <a:spcPct val="80000"/>
              </a:lnSpc>
              <a:buNone/>
              <a:defRPr/>
            </a:pPr>
            <a:r>
              <a:rPr lang="fr-FR" sz="2400" dirty="0" smtClean="0">
                <a:solidFill>
                  <a:schemeClr val="tx1"/>
                </a:solidFill>
                <a:latin typeface="Arial"/>
                <a:cs typeface="Arial"/>
              </a:rPr>
              <a:t> </a:t>
            </a:r>
          </a:p>
          <a:p>
            <a:pPr marL="46037" indent="0" eaLnBrk="1" hangingPunct="1">
              <a:lnSpc>
                <a:spcPct val="80000"/>
              </a:lnSpc>
              <a:buFont typeface="Georgia" charset="0"/>
              <a:buNone/>
              <a:defRPr/>
            </a:pPr>
            <a:endParaRPr lang="fr-FR" altLang="ja-JP" sz="2400" dirty="0" smtClean="0">
              <a:solidFill>
                <a:schemeClr val="tx1"/>
              </a:solidFill>
              <a:latin typeface="Arial"/>
              <a:ea typeface="ＭＳ ゴシック" charset="0"/>
              <a:cs typeface="Arial"/>
            </a:endParaRPr>
          </a:p>
          <a:p>
            <a:pPr eaLnBrk="1" hangingPunct="1">
              <a:lnSpc>
                <a:spcPct val="80000"/>
              </a:lnSpc>
              <a:buFont typeface="Wingdings" charset="2"/>
              <a:buChar char="Ø"/>
              <a:defRPr/>
            </a:pPr>
            <a:r>
              <a:rPr lang="fr-FR" sz="2400" dirty="0" smtClean="0">
                <a:solidFill>
                  <a:srgbClr val="FF0000"/>
                </a:solidFill>
                <a:latin typeface="Arial"/>
                <a:cs typeface="Arial"/>
              </a:rPr>
              <a:t>Soyez raisonnables </a:t>
            </a:r>
            <a:r>
              <a:rPr lang="fr-FR" sz="2400" dirty="0" smtClean="0">
                <a:latin typeface="Arial"/>
                <a:cs typeface="Arial"/>
              </a:rPr>
              <a:t>:</a:t>
            </a:r>
          </a:p>
          <a:p>
            <a:pPr eaLnBrk="1" hangingPunct="1">
              <a:lnSpc>
                <a:spcPct val="80000"/>
              </a:lnSpc>
              <a:buFontTx/>
              <a:buChar char="-"/>
              <a:defRPr/>
            </a:pPr>
            <a:r>
              <a:rPr lang="fr-FR" sz="2400" dirty="0" smtClean="0">
                <a:latin typeface="Arial"/>
                <a:cs typeface="Arial"/>
              </a:rPr>
              <a:t>ne mangez pas de bonbon pendant </a:t>
            </a:r>
            <a:r>
              <a:rPr lang="fr-FR" sz="2400" dirty="0">
                <a:latin typeface="Arial"/>
                <a:cs typeface="Arial"/>
              </a:rPr>
              <a:t>le </a:t>
            </a:r>
            <a:r>
              <a:rPr lang="fr-FR" sz="2400" dirty="0" smtClean="0">
                <a:latin typeface="Arial"/>
                <a:cs typeface="Arial"/>
              </a:rPr>
              <a:t>voyage</a:t>
            </a:r>
            <a:r>
              <a:rPr lang="fr-FR" sz="2400" dirty="0">
                <a:latin typeface="Arial"/>
                <a:cs typeface="Arial"/>
              </a:rPr>
              <a:t> </a:t>
            </a:r>
            <a:r>
              <a:rPr lang="fr-FR" sz="2400" dirty="0" smtClean="0">
                <a:latin typeface="Arial"/>
                <a:cs typeface="Arial"/>
              </a:rPr>
              <a:t>;</a:t>
            </a:r>
          </a:p>
          <a:p>
            <a:pPr eaLnBrk="1" hangingPunct="1">
              <a:lnSpc>
                <a:spcPct val="80000"/>
              </a:lnSpc>
              <a:buFontTx/>
              <a:buChar char="-"/>
              <a:defRPr/>
            </a:pPr>
            <a:r>
              <a:rPr lang="fr-FR" sz="2400" dirty="0" smtClean="0">
                <a:latin typeface="Arial"/>
                <a:cs typeface="Arial"/>
              </a:rPr>
              <a:t>respectez </a:t>
            </a:r>
            <a:r>
              <a:rPr lang="fr-FR" sz="2400" dirty="0">
                <a:latin typeface="Arial"/>
                <a:cs typeface="Arial"/>
              </a:rPr>
              <a:t>les </a:t>
            </a:r>
            <a:r>
              <a:rPr lang="fr-FR" sz="2400" dirty="0" smtClean="0">
                <a:latin typeface="Arial"/>
                <a:cs typeface="Arial"/>
              </a:rPr>
              <a:t>horaires</a:t>
            </a:r>
            <a:r>
              <a:rPr lang="fr-FR" sz="2400" dirty="0">
                <a:latin typeface="Arial"/>
                <a:cs typeface="Arial"/>
              </a:rPr>
              <a:t> </a:t>
            </a:r>
            <a:r>
              <a:rPr lang="fr-FR" sz="2400" dirty="0" smtClean="0">
                <a:latin typeface="Arial"/>
                <a:cs typeface="Arial"/>
              </a:rPr>
              <a:t>;</a:t>
            </a:r>
          </a:p>
          <a:p>
            <a:pPr eaLnBrk="1" hangingPunct="1">
              <a:lnSpc>
                <a:spcPct val="80000"/>
              </a:lnSpc>
              <a:buFontTx/>
              <a:buChar char="-"/>
              <a:defRPr/>
            </a:pPr>
            <a:r>
              <a:rPr lang="fr-FR" sz="2400" dirty="0">
                <a:latin typeface="Arial"/>
                <a:cs typeface="Arial"/>
              </a:rPr>
              <a:t>t</a:t>
            </a:r>
            <a:r>
              <a:rPr lang="fr-FR" sz="2400" dirty="0" smtClean="0">
                <a:latin typeface="Arial"/>
                <a:cs typeface="Arial"/>
              </a:rPr>
              <a:t>enez-vous correctement.</a:t>
            </a:r>
            <a:endParaRPr lang="fr-FR" sz="2400" dirty="0">
              <a:latin typeface="Arial"/>
              <a:cs typeface="Arial"/>
            </a:endParaRPr>
          </a:p>
        </p:txBody>
      </p:sp>
    </p:spTree>
    <p:extLst>
      <p:ext uri="{BB962C8B-B14F-4D97-AF65-F5344CB8AC3E}">
        <p14:creationId xmlns:p14="http://schemas.microsoft.com/office/powerpoint/2010/main" val="956977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866">
                                            <p:txEl>
                                              <p:pRg st="8" end="8"/>
                                            </p:txEl>
                                          </p:spTgt>
                                        </p:tgtEl>
                                        <p:attrNameLst>
                                          <p:attrName>style.visibility</p:attrName>
                                        </p:attrNameLst>
                                      </p:cBhvr>
                                      <p:to>
                                        <p:strVal val="visible"/>
                                      </p:to>
                                    </p:set>
                                    <p:animEffect transition="in" filter="blinds(horizontal)">
                                      <p:cBhvr>
                                        <p:cTn id="7" dur="500"/>
                                        <p:tgtEl>
                                          <p:spTgt spid="36866">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6866">
                                            <p:txEl>
                                              <p:pRg st="9" end="9"/>
                                            </p:txEl>
                                          </p:spTgt>
                                        </p:tgtEl>
                                        <p:attrNameLst>
                                          <p:attrName>style.visibility</p:attrName>
                                        </p:attrNameLst>
                                      </p:cBhvr>
                                      <p:to>
                                        <p:strVal val="visible"/>
                                      </p:to>
                                    </p:set>
                                    <p:animEffect transition="in" filter="blinds(horizontal)">
                                      <p:cBhvr>
                                        <p:cTn id="10" dur="500"/>
                                        <p:tgtEl>
                                          <p:spTgt spid="36866">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6866">
                                            <p:txEl>
                                              <p:pRg st="10" end="10"/>
                                            </p:txEl>
                                          </p:spTgt>
                                        </p:tgtEl>
                                        <p:attrNameLst>
                                          <p:attrName>style.visibility</p:attrName>
                                        </p:attrNameLst>
                                      </p:cBhvr>
                                      <p:to>
                                        <p:strVal val="visible"/>
                                      </p:to>
                                    </p:set>
                                    <p:animEffect transition="in" filter="blinds(horizontal)">
                                      <p:cBhvr>
                                        <p:cTn id="13" dur="500"/>
                                        <p:tgtEl>
                                          <p:spTgt spid="36866">
                                            <p:txEl>
                                              <p:pRg st="10" end="1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6866">
                                            <p:txEl>
                                              <p:pRg st="11" end="11"/>
                                            </p:txEl>
                                          </p:spTgt>
                                        </p:tgtEl>
                                        <p:attrNameLst>
                                          <p:attrName>style.visibility</p:attrName>
                                        </p:attrNameLst>
                                      </p:cBhvr>
                                      <p:to>
                                        <p:strVal val="visible"/>
                                      </p:to>
                                    </p:set>
                                    <p:animEffect transition="in" filter="blinds(horizontal)">
                                      <p:cBhvr>
                                        <p:cTn id="16" dur="500"/>
                                        <p:tgtEl>
                                          <p:spTgt spid="3686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225595" y="-16280"/>
            <a:ext cx="6512511" cy="1143000"/>
          </a:xfrm>
        </p:spPr>
        <p:txBody>
          <a:bodyPr/>
          <a:lstStyle/>
          <a:p>
            <a:pPr marL="0" indent="0" eaLnBrk="1" fontAlgn="auto" hangingPunct="1">
              <a:spcAft>
                <a:spcPts val="0"/>
              </a:spcAft>
              <a:buClr>
                <a:schemeClr val="accent6">
                  <a:lumMod val="75000"/>
                </a:schemeClr>
              </a:buClr>
              <a:buFont typeface="Georgia" charset="0"/>
              <a:buNone/>
              <a:defRPr/>
            </a:pPr>
            <a:r>
              <a:rPr lang="fr-FR" dirty="0">
                <a:solidFill>
                  <a:srgbClr val="FF0000"/>
                </a:solidFill>
                <a:latin typeface="Calibri" charset="0"/>
                <a:ea typeface="+mj-ea"/>
                <a:cs typeface="+mj-cs"/>
              </a:rPr>
              <a:t>Règlement</a:t>
            </a:r>
          </a:p>
        </p:txBody>
      </p:sp>
      <p:sp>
        <p:nvSpPr>
          <p:cNvPr id="37890" name="Rectangle 3"/>
          <p:cNvSpPr>
            <a:spLocks noGrp="1" noChangeArrowheads="1"/>
          </p:cNvSpPr>
          <p:nvPr>
            <p:ph sz="quarter" idx="4294967295"/>
          </p:nvPr>
        </p:nvSpPr>
        <p:spPr>
          <a:xfrm>
            <a:off x="461963" y="877888"/>
            <a:ext cx="8229600" cy="5661025"/>
          </a:xfrm>
          <a:prstGeom prst="rect">
            <a:avLst/>
          </a:prstGeom>
        </p:spPr>
        <p:txBody>
          <a:bodyPr/>
          <a:lstStyle/>
          <a:p>
            <a:pPr eaLnBrk="1" hangingPunct="1">
              <a:lnSpc>
                <a:spcPct val="110000"/>
              </a:lnSpc>
              <a:buFont typeface="Wingdings" charset="2"/>
              <a:buChar char="Ø"/>
              <a:defRPr/>
            </a:pPr>
            <a:r>
              <a:rPr lang="fr-FR" sz="2400" dirty="0" smtClean="0">
                <a:solidFill>
                  <a:schemeClr val="tx1"/>
                </a:solidFill>
                <a:latin typeface="Arial"/>
                <a:cs typeface="Arial"/>
              </a:rPr>
              <a:t> Un </a:t>
            </a:r>
            <a:r>
              <a:rPr lang="fr-FR" sz="2400" dirty="0">
                <a:solidFill>
                  <a:schemeClr val="tx1"/>
                </a:solidFill>
                <a:latin typeface="Arial"/>
                <a:cs typeface="Arial"/>
              </a:rPr>
              <a:t>comportement </a:t>
            </a:r>
            <a:r>
              <a:rPr lang="fr-FR" sz="2400" dirty="0" smtClean="0">
                <a:solidFill>
                  <a:schemeClr val="tx1"/>
                </a:solidFill>
                <a:latin typeface="Arial"/>
                <a:cs typeface="Arial"/>
              </a:rPr>
              <a:t>respectueux, </a:t>
            </a:r>
            <a:r>
              <a:rPr lang="fr-FR" sz="2400" dirty="0">
                <a:solidFill>
                  <a:schemeClr val="tx1"/>
                </a:solidFill>
                <a:latin typeface="Arial"/>
                <a:cs typeface="Arial"/>
              </a:rPr>
              <a:t>une bonne tenue </a:t>
            </a:r>
            <a:r>
              <a:rPr lang="fr-FR" sz="2400" dirty="0" smtClean="0">
                <a:solidFill>
                  <a:schemeClr val="tx1"/>
                </a:solidFill>
                <a:latin typeface="Arial"/>
                <a:cs typeface="Arial"/>
              </a:rPr>
              <a:t>et un langage adapté sont attendus. </a:t>
            </a:r>
          </a:p>
          <a:p>
            <a:pPr eaLnBrk="1" hangingPunct="1">
              <a:lnSpc>
                <a:spcPct val="110000"/>
              </a:lnSpc>
              <a:buFont typeface="Wingdings" charset="2"/>
              <a:buChar char="Ø"/>
              <a:defRPr/>
            </a:pPr>
            <a:endParaRPr lang="fr-FR" sz="2400" dirty="0">
              <a:solidFill>
                <a:schemeClr val="tx1"/>
              </a:solidFill>
              <a:latin typeface="Arial"/>
              <a:cs typeface="Arial"/>
            </a:endParaRPr>
          </a:p>
          <a:p>
            <a:pPr eaLnBrk="1" hangingPunct="1">
              <a:lnSpc>
                <a:spcPct val="110000"/>
              </a:lnSpc>
              <a:buFont typeface="Wingdings" charset="2"/>
              <a:buChar char="Ø"/>
              <a:defRPr/>
            </a:pPr>
            <a:r>
              <a:rPr lang="fr-FR" sz="2400" dirty="0" smtClean="0">
                <a:solidFill>
                  <a:srgbClr val="FF0000"/>
                </a:solidFill>
                <a:latin typeface="Arial"/>
                <a:cs typeface="Arial"/>
              </a:rPr>
              <a:t>Il </a:t>
            </a:r>
            <a:r>
              <a:rPr lang="fr-FR" sz="2400" dirty="0">
                <a:solidFill>
                  <a:srgbClr val="FF0000"/>
                </a:solidFill>
                <a:latin typeface="Arial"/>
                <a:cs typeface="Arial"/>
              </a:rPr>
              <a:t>est formellement interdit de </a:t>
            </a:r>
            <a:r>
              <a:rPr lang="fr-FR" sz="2400" dirty="0" smtClean="0">
                <a:solidFill>
                  <a:srgbClr val="FF0000"/>
                </a:solidFill>
                <a:latin typeface="Arial"/>
                <a:cs typeface="Arial"/>
              </a:rPr>
              <a:t>fumer</a:t>
            </a:r>
            <a:r>
              <a:rPr lang="fr-FR" altLang="ja-JP" sz="2400" dirty="0" smtClean="0">
                <a:latin typeface="Arial"/>
                <a:ea typeface="ＭＳ ゴシック" charset="0"/>
                <a:cs typeface="Arial"/>
              </a:rPr>
              <a:t>. </a:t>
            </a:r>
            <a:r>
              <a:rPr lang="fr-FR" altLang="ja-JP" sz="2400" dirty="0">
                <a:solidFill>
                  <a:srgbClr val="FF0066"/>
                </a:solidFill>
                <a:latin typeface="Arial"/>
                <a:ea typeface="ＭＳ ゴシック" charset="0"/>
                <a:cs typeface="Arial"/>
              </a:rPr>
              <a:t>Le voyage est une activité scolaire et les règles de vie </a:t>
            </a:r>
            <a:r>
              <a:rPr lang="fr-FR" altLang="ja-JP" sz="2400" dirty="0" smtClean="0">
                <a:solidFill>
                  <a:srgbClr val="FF0066"/>
                </a:solidFill>
                <a:latin typeface="Arial"/>
                <a:ea typeface="ＭＳ ゴシック" charset="0"/>
                <a:cs typeface="Arial"/>
              </a:rPr>
              <a:t>scolaire </a:t>
            </a:r>
            <a:r>
              <a:rPr lang="fr-FR" altLang="ja-JP" sz="2400" dirty="0">
                <a:solidFill>
                  <a:srgbClr val="FF0066"/>
                </a:solidFill>
                <a:latin typeface="Arial"/>
                <a:ea typeface="ＭＳ ゴシック" charset="0"/>
                <a:cs typeface="Arial"/>
              </a:rPr>
              <a:t>restent en vigueur</a:t>
            </a:r>
            <a:r>
              <a:rPr lang="fr-FR" altLang="ja-JP" sz="2400" dirty="0">
                <a:latin typeface="Arial"/>
                <a:ea typeface="ＭＳ ゴシック" charset="0"/>
                <a:cs typeface="Arial"/>
              </a:rPr>
              <a:t>. Il va sans dire que </a:t>
            </a:r>
            <a:r>
              <a:rPr lang="fr-FR" altLang="ja-JP" sz="2400" b="1" dirty="0" smtClean="0">
                <a:latin typeface="Arial"/>
                <a:ea typeface="ＭＳ ゴシック" charset="0"/>
                <a:cs typeface="Arial"/>
              </a:rPr>
              <a:t>l’alcool</a:t>
            </a:r>
            <a:r>
              <a:rPr lang="fr-FR" altLang="ja-JP" sz="2400" dirty="0">
                <a:latin typeface="Arial"/>
                <a:ea typeface="ＭＳ ゴシック" charset="0"/>
                <a:cs typeface="Arial"/>
              </a:rPr>
              <a:t>, y compris la bière, est interdit, de même que les boissons énergétiques, telles que </a:t>
            </a:r>
            <a:r>
              <a:rPr lang="fr-FR" altLang="ja-JP" sz="2400" b="1" i="1" dirty="0" err="1">
                <a:latin typeface="Arial"/>
                <a:ea typeface="ＭＳ ゴシック" charset="0"/>
                <a:cs typeface="Arial"/>
              </a:rPr>
              <a:t>Red</a:t>
            </a:r>
            <a:r>
              <a:rPr lang="fr-FR" altLang="ja-JP" sz="2400" b="1" i="1" dirty="0">
                <a:latin typeface="Arial"/>
                <a:ea typeface="ＭＳ ゴシック" charset="0"/>
                <a:cs typeface="Arial"/>
              </a:rPr>
              <a:t> Bull</a:t>
            </a:r>
            <a:r>
              <a:rPr lang="fr-FR" altLang="ja-JP" sz="2400" i="1" dirty="0">
                <a:latin typeface="Arial"/>
                <a:ea typeface="ＭＳ ゴシック" charset="0"/>
                <a:cs typeface="Arial"/>
              </a:rPr>
              <a:t> </a:t>
            </a:r>
            <a:r>
              <a:rPr lang="fr-FR" altLang="ja-JP" sz="2400" b="1" i="1" dirty="0">
                <a:latin typeface="Arial"/>
                <a:ea typeface="ＭＳ ゴシック" charset="0"/>
                <a:cs typeface="Arial"/>
              </a:rPr>
              <a:t>ou </a:t>
            </a:r>
            <a:r>
              <a:rPr lang="fr-FR" altLang="ja-JP" sz="2400" b="1" i="1" dirty="0" smtClean="0">
                <a:latin typeface="Arial"/>
                <a:ea typeface="ＭＳ ゴシック" charset="0"/>
                <a:cs typeface="Arial"/>
              </a:rPr>
              <a:t>Monster.</a:t>
            </a:r>
          </a:p>
          <a:p>
            <a:pPr marL="46037" indent="0" eaLnBrk="1" hangingPunct="1">
              <a:lnSpc>
                <a:spcPct val="110000"/>
              </a:lnSpc>
              <a:buFont typeface="Georgia" charset="0"/>
              <a:buNone/>
              <a:defRPr/>
            </a:pPr>
            <a:endParaRPr lang="fr-FR" altLang="ja-JP" sz="2400" dirty="0">
              <a:latin typeface="Arial"/>
              <a:ea typeface="ＭＳ ゴシック" charset="0"/>
              <a:cs typeface="Arial"/>
            </a:endParaRPr>
          </a:p>
          <a:p>
            <a:pPr eaLnBrk="1" hangingPunct="1">
              <a:lnSpc>
                <a:spcPct val="110000"/>
              </a:lnSpc>
              <a:buFont typeface="Wingdings" charset="2"/>
              <a:buChar char="Ø"/>
              <a:defRPr/>
            </a:pPr>
            <a:r>
              <a:rPr lang="fr-FR" sz="2400" dirty="0">
                <a:solidFill>
                  <a:srgbClr val="FF0066"/>
                </a:solidFill>
                <a:latin typeface="Arial"/>
                <a:cs typeface="Arial"/>
              </a:rPr>
              <a:t>Les </a:t>
            </a:r>
            <a:r>
              <a:rPr lang="fr-FR" sz="2400" dirty="0" smtClean="0">
                <a:solidFill>
                  <a:srgbClr val="FF0066"/>
                </a:solidFill>
                <a:latin typeface="Arial"/>
                <a:cs typeface="Arial"/>
              </a:rPr>
              <a:t>élèves ne </a:t>
            </a:r>
            <a:r>
              <a:rPr lang="fr-FR" sz="2400" dirty="0">
                <a:solidFill>
                  <a:srgbClr val="FF0066"/>
                </a:solidFill>
                <a:latin typeface="Arial"/>
                <a:cs typeface="Arial"/>
              </a:rPr>
              <a:t>sont pas autorisés à sortir seuls le </a:t>
            </a:r>
            <a:r>
              <a:rPr lang="fr-FR" sz="2400" dirty="0" smtClean="0">
                <a:solidFill>
                  <a:srgbClr val="FF0066"/>
                </a:solidFill>
                <a:latin typeface="Arial"/>
                <a:cs typeface="Arial"/>
              </a:rPr>
              <a:t>soir</a:t>
            </a:r>
            <a:r>
              <a:rPr lang="fr-FR" sz="2400" dirty="0" smtClean="0">
                <a:latin typeface="Arial"/>
                <a:cs typeface="Arial"/>
              </a:rPr>
              <a:t>. </a:t>
            </a:r>
            <a:r>
              <a:rPr lang="fr-FR" sz="2400" dirty="0" smtClean="0">
                <a:latin typeface="Arial"/>
                <a:cs typeface="Arial"/>
              </a:rPr>
              <a:t>D</a:t>
            </a:r>
            <a:r>
              <a:rPr lang="fr-FR" sz="2400" dirty="0" smtClean="0">
                <a:latin typeface="Arial"/>
                <a:ea typeface="ＭＳ ゴシック" charset="0"/>
                <a:cs typeface="Arial"/>
              </a:rPr>
              <a:t>’</a:t>
            </a:r>
            <a:r>
              <a:rPr lang="fr-FR" altLang="ja-JP" sz="2400" dirty="0" smtClean="0">
                <a:latin typeface="Arial"/>
                <a:ea typeface="ＭＳ ゴシック" charset="0"/>
                <a:cs typeface="Arial"/>
              </a:rPr>
              <a:t>ailleurs </a:t>
            </a:r>
            <a:r>
              <a:rPr lang="fr-FR" altLang="ja-JP" sz="2400" dirty="0">
                <a:latin typeface="Arial"/>
                <a:ea typeface="ＭＳ ゴシック" charset="0"/>
                <a:cs typeface="Arial"/>
              </a:rPr>
              <a:t>les familles </a:t>
            </a:r>
            <a:r>
              <a:rPr lang="fr-FR" altLang="ja-JP" sz="2400" dirty="0" smtClean="0">
                <a:latin typeface="Arial"/>
                <a:ea typeface="ＭＳ ゴシック" charset="0"/>
                <a:cs typeface="Arial"/>
              </a:rPr>
              <a:t>respectent strictement </a:t>
            </a:r>
            <a:r>
              <a:rPr lang="fr-FR" altLang="ja-JP" sz="2400" dirty="0">
                <a:latin typeface="Arial"/>
                <a:ea typeface="ＭＳ ゴシック" charset="0"/>
                <a:cs typeface="Arial"/>
              </a:rPr>
              <a:t>cette règle strictement. </a:t>
            </a:r>
            <a:endParaRPr lang="fr-FR" sz="2400" dirty="0">
              <a:latin typeface="Arial"/>
              <a:cs typeface="Arial"/>
            </a:endParaRPr>
          </a:p>
        </p:txBody>
      </p:sp>
    </p:spTree>
    <p:extLst>
      <p:ext uri="{BB962C8B-B14F-4D97-AF65-F5344CB8AC3E}">
        <p14:creationId xmlns:p14="http://schemas.microsoft.com/office/powerpoint/2010/main" val="928472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0">
                                            <p:txEl>
                                              <p:pRg st="2" end="2"/>
                                            </p:txEl>
                                          </p:spTgt>
                                        </p:tgtEl>
                                        <p:attrNameLst>
                                          <p:attrName>style.visibility</p:attrName>
                                        </p:attrNameLst>
                                      </p:cBhvr>
                                      <p:to>
                                        <p:strVal val="visible"/>
                                      </p:to>
                                    </p:set>
                                    <p:animEffect transition="in" filter="randombar(horizontal)">
                                      <p:cBhvr>
                                        <p:cTn id="7" dur="500"/>
                                        <p:tgtEl>
                                          <p:spTgt spid="378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7890">
                                            <p:txEl>
                                              <p:pRg st="4" end="4"/>
                                            </p:txEl>
                                          </p:spTgt>
                                        </p:tgtEl>
                                        <p:attrNameLst>
                                          <p:attrName>style.visibility</p:attrName>
                                        </p:attrNameLst>
                                      </p:cBhvr>
                                      <p:to>
                                        <p:strVal val="visible"/>
                                      </p:to>
                                    </p:set>
                                    <p:animEffect transition="in" filter="circle(in)">
                                      <p:cBhvr>
                                        <p:cTn id="12" dur="2000"/>
                                        <p:tgtEl>
                                          <p:spTgt spid="378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5"/>
          <p:cNvSpPr>
            <a:spLocks noGrp="1" noChangeArrowheads="1"/>
          </p:cNvSpPr>
          <p:nvPr>
            <p:ph type="title"/>
          </p:nvPr>
        </p:nvSpPr>
        <p:spPr>
          <a:xfrm>
            <a:off x="468313" y="-181445"/>
            <a:ext cx="8229600" cy="882650"/>
          </a:xfrm>
        </p:spPr>
        <p:txBody>
          <a:bodyPr>
            <a:normAutofit/>
          </a:bodyPr>
          <a:lstStyle/>
          <a:p>
            <a:pPr marL="0" indent="0" algn="ctr" eaLnBrk="1" fontAlgn="auto" hangingPunct="1">
              <a:spcAft>
                <a:spcPts val="0"/>
              </a:spcAft>
              <a:buClr>
                <a:schemeClr val="accent6">
                  <a:lumMod val="75000"/>
                </a:schemeClr>
              </a:buClr>
              <a:buFont typeface="Georgia" charset="0"/>
              <a:buNone/>
              <a:defRPr/>
            </a:pPr>
            <a:r>
              <a:rPr lang="fr-FR" sz="3500" dirty="0">
                <a:solidFill>
                  <a:srgbClr val="FF0066"/>
                </a:solidFill>
                <a:latin typeface="Arial"/>
                <a:ea typeface="+mj-ea"/>
                <a:cs typeface="Arial"/>
              </a:rPr>
              <a:t>Programme du Séjour</a:t>
            </a:r>
          </a:p>
        </p:txBody>
      </p:sp>
      <p:sp>
        <p:nvSpPr>
          <p:cNvPr id="15362" name="Rectangle 3"/>
          <p:cNvSpPr>
            <a:spLocks noGrp="1" noChangeArrowheads="1"/>
          </p:cNvSpPr>
          <p:nvPr>
            <p:ph sz="quarter" idx="4294967295"/>
          </p:nvPr>
        </p:nvSpPr>
        <p:spPr>
          <a:xfrm>
            <a:off x="-1" y="574205"/>
            <a:ext cx="8969375" cy="4033837"/>
          </a:xfrm>
          <a:prstGeom prst="rect">
            <a:avLst/>
          </a:prstGeom>
        </p:spPr>
        <p:txBody>
          <a:bodyPr>
            <a:noAutofit/>
          </a:bodyPr>
          <a:lstStyle/>
          <a:p>
            <a:pPr marL="46037" indent="0" eaLnBrk="1" hangingPunct="1">
              <a:spcBef>
                <a:spcPts val="638"/>
              </a:spcBef>
              <a:spcAft>
                <a:spcPts val="1413"/>
              </a:spcAft>
              <a:buFont typeface="Georgia" charset="0"/>
              <a:buNone/>
              <a:defRPr/>
            </a:pPr>
            <a:r>
              <a:rPr lang="fr-FR" sz="1900" b="1" dirty="0">
                <a:solidFill>
                  <a:srgbClr val="FF0000"/>
                </a:solidFill>
                <a:latin typeface="Arial"/>
                <a:cs typeface="Arial"/>
              </a:rPr>
              <a:t>Jour 1 Départ : </a:t>
            </a:r>
            <a:r>
              <a:rPr lang="fr-FR" sz="1900" b="1" dirty="0" smtClean="0">
                <a:solidFill>
                  <a:srgbClr val="FF0000"/>
                </a:solidFill>
                <a:latin typeface="Arial"/>
                <a:cs typeface="Arial"/>
              </a:rPr>
              <a:t>lundi 25 mars</a:t>
            </a:r>
            <a:endParaRPr lang="fr-FR" sz="1900" dirty="0">
              <a:solidFill>
                <a:srgbClr val="FF0000"/>
              </a:solidFill>
              <a:latin typeface="Arial"/>
              <a:cs typeface="Arial"/>
            </a:endParaRPr>
          </a:p>
          <a:p>
            <a:pPr eaLnBrk="1" hangingPunct="1">
              <a:buFont typeface="Wingdings" charset="2"/>
              <a:buChar char="Ø"/>
              <a:defRPr/>
            </a:pPr>
            <a:r>
              <a:rPr lang="fr-FR" sz="1900" dirty="0" smtClean="0">
                <a:solidFill>
                  <a:schemeClr val="tx1"/>
                </a:solidFill>
                <a:latin typeface="Arial"/>
                <a:cs typeface="Arial"/>
              </a:rPr>
              <a:t> Rendez</a:t>
            </a:r>
            <a:r>
              <a:rPr lang="fr-FR" sz="1900" dirty="0">
                <a:solidFill>
                  <a:schemeClr val="tx1"/>
                </a:solidFill>
                <a:latin typeface="Arial"/>
                <a:cs typeface="Arial"/>
              </a:rPr>
              <a:t>-vous au collège à </a:t>
            </a:r>
            <a:r>
              <a:rPr lang="fr-FR" sz="1900" dirty="0" smtClean="0">
                <a:latin typeface="Arial"/>
                <a:cs typeface="Arial"/>
              </a:rPr>
              <a:t>6h15</a:t>
            </a:r>
            <a:r>
              <a:rPr lang="fr-FR" sz="1900" dirty="0" smtClean="0">
                <a:solidFill>
                  <a:schemeClr val="tx1"/>
                </a:solidFill>
                <a:latin typeface="Arial"/>
                <a:cs typeface="Arial"/>
              </a:rPr>
              <a:t>h </a:t>
            </a:r>
            <a:r>
              <a:rPr lang="fr-FR" sz="1900" u="sng" dirty="0" smtClean="0">
                <a:solidFill>
                  <a:schemeClr val="tx1"/>
                </a:solidFill>
                <a:latin typeface="Arial"/>
                <a:cs typeface="Arial"/>
              </a:rPr>
              <a:t>au plus tard </a:t>
            </a:r>
            <a:r>
              <a:rPr lang="fr-FR" sz="1900" dirty="0" smtClean="0">
                <a:solidFill>
                  <a:schemeClr val="tx1"/>
                </a:solidFill>
                <a:latin typeface="Arial"/>
                <a:cs typeface="Arial"/>
              </a:rPr>
              <a:t>et départ en bus vers Calais à 6h30 (</a:t>
            </a:r>
            <a:r>
              <a:rPr lang="fr-FR" sz="1900" dirty="0">
                <a:solidFill>
                  <a:schemeClr val="tx1"/>
                </a:solidFill>
                <a:latin typeface="Arial"/>
                <a:cs typeface="Arial"/>
              </a:rPr>
              <a:t>présence </a:t>
            </a:r>
            <a:r>
              <a:rPr lang="fr-FR" sz="1900" dirty="0" smtClean="0">
                <a:solidFill>
                  <a:schemeClr val="tx1"/>
                </a:solidFill>
                <a:latin typeface="Arial"/>
                <a:cs typeface="Arial"/>
              </a:rPr>
              <a:t>d</a:t>
            </a:r>
            <a:r>
              <a:rPr lang="fr-FR" sz="1900" dirty="0" smtClean="0">
                <a:solidFill>
                  <a:schemeClr val="tx1"/>
                </a:solidFill>
                <a:latin typeface="Arial"/>
                <a:ea typeface="ＭＳ ゴシック" charset="0"/>
                <a:cs typeface="Arial"/>
              </a:rPr>
              <a:t>’</a:t>
            </a:r>
            <a:r>
              <a:rPr lang="fr-FR" altLang="ja-JP" sz="1900" dirty="0" smtClean="0">
                <a:solidFill>
                  <a:schemeClr val="tx1"/>
                </a:solidFill>
                <a:latin typeface="Arial"/>
                <a:ea typeface="ＭＳ ゴシック" charset="0"/>
                <a:cs typeface="Arial"/>
              </a:rPr>
              <a:t>un </a:t>
            </a:r>
            <a:r>
              <a:rPr lang="fr-FR" altLang="ja-JP" sz="1900" dirty="0">
                <a:solidFill>
                  <a:schemeClr val="tx1"/>
                </a:solidFill>
                <a:latin typeface="Arial"/>
                <a:ea typeface="ＭＳ ゴシック" charset="0"/>
                <a:cs typeface="Arial"/>
              </a:rPr>
              <a:t>parent obligatoire). </a:t>
            </a:r>
            <a:endParaRPr lang="fr-FR" altLang="ja-JP" sz="1900" dirty="0" smtClean="0">
              <a:solidFill>
                <a:schemeClr val="tx1"/>
              </a:solidFill>
              <a:latin typeface="Arial"/>
              <a:ea typeface="ＭＳ ゴシック" charset="0"/>
              <a:cs typeface="Arial"/>
            </a:endParaRPr>
          </a:p>
          <a:p>
            <a:pPr marL="46037" indent="0" eaLnBrk="1" hangingPunct="1">
              <a:buFont typeface="Georgia" charset="0"/>
              <a:buNone/>
              <a:defRPr/>
            </a:pPr>
            <a:endParaRPr lang="fr-FR" altLang="ja-JP" sz="1900" dirty="0">
              <a:solidFill>
                <a:schemeClr val="tx1"/>
              </a:solidFill>
              <a:latin typeface="Arial"/>
              <a:ea typeface="ＭＳ ゴシック" charset="0"/>
              <a:cs typeface="Arial"/>
            </a:endParaRPr>
          </a:p>
          <a:p>
            <a:pPr eaLnBrk="1" hangingPunct="1">
              <a:buFont typeface="Wingdings" charset="2"/>
              <a:buChar char="Ø"/>
              <a:defRPr/>
            </a:pPr>
            <a:r>
              <a:rPr lang="fr-FR" sz="1900" dirty="0" smtClean="0">
                <a:solidFill>
                  <a:schemeClr val="tx1"/>
                </a:solidFill>
                <a:latin typeface="Arial"/>
                <a:cs typeface="Arial"/>
              </a:rPr>
              <a:t> </a:t>
            </a:r>
            <a:r>
              <a:rPr lang="fr-FR" sz="1900" dirty="0" smtClean="0">
                <a:latin typeface="Arial"/>
                <a:cs typeface="Arial"/>
              </a:rPr>
              <a:t>Traversée Eurotunnel Calais </a:t>
            </a:r>
            <a:r>
              <a:rPr lang="mr-IN" sz="1900" dirty="0" smtClean="0">
                <a:latin typeface="Arial"/>
                <a:cs typeface="Arial"/>
              </a:rPr>
              <a:t>–</a:t>
            </a:r>
            <a:r>
              <a:rPr lang="fr-FR" sz="1900" dirty="0" smtClean="0">
                <a:latin typeface="Arial"/>
                <a:cs typeface="Arial"/>
              </a:rPr>
              <a:t> Folkestone à 10h50.</a:t>
            </a:r>
            <a:endParaRPr lang="fr-FR" sz="1900" dirty="0" smtClean="0">
              <a:solidFill>
                <a:schemeClr val="tx1"/>
              </a:solidFill>
              <a:latin typeface="Arial"/>
              <a:cs typeface="Arial"/>
            </a:endParaRPr>
          </a:p>
          <a:p>
            <a:pPr eaLnBrk="1" hangingPunct="1">
              <a:buFont typeface="Wingdings" charset="2"/>
              <a:buChar char="Ø"/>
              <a:defRPr/>
            </a:pPr>
            <a:endParaRPr lang="fr-FR" altLang="ja-JP" sz="1900" dirty="0">
              <a:solidFill>
                <a:schemeClr val="tx1"/>
              </a:solidFill>
              <a:latin typeface="Arial"/>
              <a:ea typeface="ＭＳ ゴシック" charset="0"/>
              <a:cs typeface="Arial"/>
            </a:endParaRPr>
          </a:p>
          <a:p>
            <a:pPr eaLnBrk="1" hangingPunct="1">
              <a:buFont typeface="Wingdings" charset="2"/>
              <a:buChar char="Ø"/>
              <a:defRPr/>
            </a:pPr>
            <a:r>
              <a:rPr lang="fr-FR" sz="1900" dirty="0" smtClean="0">
                <a:solidFill>
                  <a:schemeClr val="tx1"/>
                </a:solidFill>
                <a:latin typeface="Arial"/>
                <a:cs typeface="Arial"/>
              </a:rPr>
              <a:t> Arrivée à Canterbury </a:t>
            </a:r>
            <a:r>
              <a:rPr lang="fr-FR" sz="1900" dirty="0" smtClean="0">
                <a:solidFill>
                  <a:schemeClr val="tx1"/>
                </a:solidFill>
                <a:latin typeface="Arial"/>
                <a:cs typeface="Arial"/>
              </a:rPr>
              <a:t>vers 11h15 </a:t>
            </a:r>
            <a:r>
              <a:rPr lang="fr-FR" sz="1900" dirty="0" smtClean="0">
                <a:solidFill>
                  <a:schemeClr val="tx1"/>
                </a:solidFill>
                <a:latin typeface="Arial"/>
                <a:cs typeface="Arial"/>
              </a:rPr>
              <a:t>(heure locale). Déjeuner pique-nique apporté par les élèves.</a:t>
            </a:r>
          </a:p>
          <a:p>
            <a:pPr marL="0" indent="0" eaLnBrk="1" hangingPunct="1">
              <a:buNone/>
              <a:defRPr/>
            </a:pPr>
            <a:endParaRPr lang="fr-FR" sz="1900" dirty="0" smtClean="0">
              <a:solidFill>
                <a:schemeClr val="tx1"/>
              </a:solidFill>
              <a:latin typeface="Arial"/>
              <a:cs typeface="Arial"/>
            </a:endParaRPr>
          </a:p>
          <a:p>
            <a:pPr eaLnBrk="1" hangingPunct="1">
              <a:buFont typeface="Wingdings" charset="2"/>
              <a:buChar char="Ø"/>
              <a:defRPr/>
            </a:pPr>
            <a:r>
              <a:rPr lang="fr-FR" sz="1900" dirty="0" smtClean="0">
                <a:latin typeface="Arial"/>
                <a:cs typeface="Arial"/>
              </a:rPr>
              <a:t>Après-midi : visite de la cathédrale de Canterbury.</a:t>
            </a:r>
          </a:p>
          <a:p>
            <a:pPr eaLnBrk="1" hangingPunct="1">
              <a:buFont typeface="Wingdings" charset="2"/>
              <a:buChar char="Ø"/>
              <a:defRPr/>
            </a:pPr>
            <a:endParaRPr lang="fr-FR" sz="1900" dirty="0" smtClean="0">
              <a:latin typeface="Arial"/>
              <a:cs typeface="Arial"/>
            </a:endParaRPr>
          </a:p>
          <a:p>
            <a:pPr eaLnBrk="1" hangingPunct="1">
              <a:buFont typeface="Wingdings" charset="2"/>
              <a:buChar char="Ø"/>
              <a:defRPr/>
            </a:pPr>
            <a:r>
              <a:rPr lang="fr-FR" sz="1900" dirty="0" smtClean="0">
                <a:latin typeface="Arial"/>
                <a:cs typeface="Arial"/>
              </a:rPr>
              <a:t>Départ </a:t>
            </a:r>
            <a:r>
              <a:rPr lang="fr-FR" sz="1900" dirty="0" smtClean="0">
                <a:latin typeface="Arial"/>
                <a:cs typeface="Arial"/>
              </a:rPr>
              <a:t>vers le rendez-vous familles à Harrow (nord-ouest de Londres) à 16h et accueil par les familles à Harrow à 18h30 (19h30 heure française).</a:t>
            </a:r>
            <a:endParaRPr lang="fr-FR" sz="1900" dirty="0" smtClean="0">
              <a:latin typeface="Arial"/>
              <a:cs typeface="Arial"/>
            </a:endParaRPr>
          </a:p>
          <a:p>
            <a:pPr eaLnBrk="1" hangingPunct="1">
              <a:buFont typeface="Wingdings" charset="2"/>
              <a:buChar char="Ø"/>
              <a:defRPr/>
            </a:pPr>
            <a:endParaRPr lang="fr-FR" sz="1900" dirty="0" smtClean="0">
              <a:latin typeface="Arial"/>
              <a:cs typeface="Arial"/>
            </a:endParaRPr>
          </a:p>
          <a:p>
            <a:pPr eaLnBrk="1" hangingPunct="1">
              <a:buFont typeface="Wingdings" charset="2"/>
              <a:buChar char="Ø"/>
              <a:defRPr/>
            </a:pPr>
            <a:endParaRPr lang="fr-FR" sz="1900" dirty="0" smtClean="0">
              <a:solidFill>
                <a:schemeClr val="tx1"/>
              </a:solidFill>
              <a:latin typeface="Arial"/>
              <a:cs typeface="Arial"/>
            </a:endParaRPr>
          </a:p>
          <a:p>
            <a:pPr marL="46037" indent="0" eaLnBrk="1" hangingPunct="1">
              <a:buFont typeface="Georgia" charset="0"/>
              <a:buNone/>
              <a:defRPr/>
            </a:pPr>
            <a:r>
              <a:rPr lang="fr-FR" sz="1900" dirty="0">
                <a:solidFill>
                  <a:schemeClr val="tx1"/>
                </a:solidFill>
                <a:latin typeface="Arial"/>
                <a:cs typeface="Arial"/>
              </a:rPr>
              <a:t>	</a:t>
            </a:r>
            <a:endParaRPr lang="fr-FR" sz="1900" dirty="0">
              <a:latin typeface="Arial"/>
              <a:cs typeface="Arial"/>
            </a:endParaRPr>
          </a:p>
        </p:txBody>
      </p:sp>
      <p:pic>
        <p:nvPicPr>
          <p:cNvPr id="2" name="Image 1"/>
          <p:cNvPicPr>
            <a:picLocks noChangeAspect="1"/>
          </p:cNvPicPr>
          <p:nvPr/>
        </p:nvPicPr>
        <p:blipFill>
          <a:blip r:embed="rId3"/>
          <a:stretch>
            <a:fillRect/>
          </a:stretch>
        </p:blipFill>
        <p:spPr>
          <a:xfrm>
            <a:off x="682625" y="5222875"/>
            <a:ext cx="2214563" cy="1476375"/>
          </a:xfrm>
          <a:prstGeom prst="rect">
            <a:avLst/>
          </a:prstGeom>
        </p:spPr>
      </p:pic>
      <p:pic>
        <p:nvPicPr>
          <p:cNvPr id="3" name="Image 2"/>
          <p:cNvPicPr>
            <a:picLocks noChangeAspect="1"/>
          </p:cNvPicPr>
          <p:nvPr/>
        </p:nvPicPr>
        <p:blipFill>
          <a:blip r:embed="rId4"/>
          <a:stretch>
            <a:fillRect/>
          </a:stretch>
        </p:blipFill>
        <p:spPr>
          <a:xfrm>
            <a:off x="3333750" y="5124276"/>
            <a:ext cx="2397125" cy="1595178"/>
          </a:xfrm>
          <a:prstGeom prst="rect">
            <a:avLst/>
          </a:prstGeom>
        </p:spPr>
      </p:pic>
      <p:pic>
        <p:nvPicPr>
          <p:cNvPr id="4" name="Image 3"/>
          <p:cNvPicPr>
            <a:picLocks noChangeAspect="1"/>
          </p:cNvPicPr>
          <p:nvPr/>
        </p:nvPicPr>
        <p:blipFill>
          <a:blip r:embed="rId5"/>
          <a:stretch>
            <a:fillRect/>
          </a:stretch>
        </p:blipFill>
        <p:spPr>
          <a:xfrm>
            <a:off x="6461125" y="5124276"/>
            <a:ext cx="2096452" cy="1398317"/>
          </a:xfrm>
          <a:prstGeom prst="rect">
            <a:avLst/>
          </a:prstGeom>
        </p:spPr>
      </p:pic>
    </p:spTree>
    <p:extLst>
      <p:ext uri="{BB962C8B-B14F-4D97-AF65-F5344CB8AC3E}">
        <p14:creationId xmlns:p14="http://schemas.microsoft.com/office/powerpoint/2010/main" val="3322285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750" y="254794"/>
            <a:ext cx="8229600" cy="509588"/>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chemeClr val="accent6">
                  <a:lumMod val="75000"/>
                </a:schemeClr>
              </a:buClr>
              <a:buFont typeface="Georgia" charset="0"/>
              <a:buNone/>
              <a:defRPr/>
            </a:pPr>
            <a:r>
              <a:rPr lang="fr-FR" sz="4000" dirty="0" smtClean="0">
                <a:solidFill>
                  <a:srgbClr val="FF0000"/>
                </a:solidFill>
                <a:latin typeface="Arial"/>
                <a:cs typeface="Arial"/>
              </a:rPr>
              <a:t>Jour 2 : </a:t>
            </a:r>
            <a:r>
              <a:rPr lang="fr-FR" sz="4000" dirty="0">
                <a:solidFill>
                  <a:srgbClr val="FF0000"/>
                </a:solidFill>
                <a:latin typeface="Arial"/>
                <a:cs typeface="Arial"/>
              </a:rPr>
              <a:t>m</a:t>
            </a:r>
            <a:r>
              <a:rPr lang="fr-FR" sz="4000" dirty="0" smtClean="0">
                <a:solidFill>
                  <a:srgbClr val="FF0000"/>
                </a:solidFill>
                <a:latin typeface="Arial"/>
                <a:cs typeface="Arial"/>
              </a:rPr>
              <a:t>ardi 26 mars </a:t>
            </a:r>
            <a:endParaRPr lang="fr-FR" sz="4000" dirty="0">
              <a:solidFill>
                <a:srgbClr val="FF0000"/>
              </a:solidFill>
              <a:latin typeface="Arial"/>
              <a:cs typeface="Arial"/>
            </a:endParaRPr>
          </a:p>
        </p:txBody>
      </p:sp>
      <p:sp>
        <p:nvSpPr>
          <p:cNvPr id="5" name="Rectangle 3"/>
          <p:cNvSpPr txBox="1">
            <a:spLocks noChangeArrowheads="1"/>
          </p:cNvSpPr>
          <p:nvPr/>
        </p:nvSpPr>
        <p:spPr>
          <a:xfrm>
            <a:off x="0" y="701205"/>
            <a:ext cx="8229600" cy="40338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1787" indent="-285750">
              <a:spcBef>
                <a:spcPts val="638"/>
              </a:spcBef>
              <a:spcAft>
                <a:spcPts val="1413"/>
              </a:spcAft>
              <a:buFont typeface="Wingdings" charset="2"/>
              <a:buChar char="Ø"/>
              <a:defRPr/>
            </a:pPr>
            <a:r>
              <a:rPr lang="fr-FR" sz="1800" dirty="0" smtClean="0">
                <a:latin typeface="Arial"/>
                <a:cs typeface="Arial"/>
              </a:rPr>
              <a:t> Départ du point de rassemblement à 8h. </a:t>
            </a: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Atelier au </a:t>
            </a:r>
            <a:r>
              <a:rPr lang="fr-FR" sz="1800" i="1" dirty="0" smtClean="0">
                <a:solidFill>
                  <a:srgbClr val="000090"/>
                </a:solidFill>
                <a:latin typeface="Arial"/>
                <a:cs typeface="Arial"/>
              </a:rPr>
              <a:t>Globe </a:t>
            </a:r>
            <a:r>
              <a:rPr lang="fr-FR" sz="1800" i="1" dirty="0" err="1" smtClean="0">
                <a:solidFill>
                  <a:srgbClr val="000090"/>
                </a:solidFill>
                <a:latin typeface="Arial"/>
                <a:cs typeface="Arial"/>
              </a:rPr>
              <a:t>Theatre</a:t>
            </a:r>
            <a:r>
              <a:rPr lang="fr-FR" sz="1800" i="1" dirty="0" smtClean="0">
                <a:solidFill>
                  <a:srgbClr val="000090"/>
                </a:solidFill>
                <a:latin typeface="Arial"/>
                <a:cs typeface="Arial"/>
              </a:rPr>
              <a:t> </a:t>
            </a:r>
            <a:r>
              <a:rPr lang="fr-FR" sz="1800" dirty="0" smtClean="0">
                <a:latin typeface="Arial"/>
                <a:cs typeface="Arial"/>
              </a:rPr>
              <a:t>et visite du théâtre.</a:t>
            </a:r>
          </a:p>
          <a:p>
            <a:pPr>
              <a:buFont typeface="Wingdings" charset="2"/>
              <a:buChar char="Ø"/>
              <a:defRPr/>
            </a:pP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Panier repas fourni par les familles.</a:t>
            </a:r>
          </a:p>
          <a:p>
            <a:pPr marL="0" indent="0">
              <a:buFont typeface="Arial"/>
              <a:buNone/>
              <a:defRPr/>
            </a:pPr>
            <a:endParaRPr lang="fr-FR" sz="1800" dirty="0" smtClean="0">
              <a:latin typeface="Arial"/>
              <a:cs typeface="Arial"/>
            </a:endParaRPr>
          </a:p>
          <a:p>
            <a:pPr>
              <a:buFont typeface="Wingdings" charset="2"/>
              <a:buChar char="Ø"/>
              <a:defRPr/>
            </a:pPr>
            <a:r>
              <a:rPr lang="fr-FR" sz="1800" dirty="0" smtClean="0">
                <a:latin typeface="Arial"/>
                <a:cs typeface="Arial"/>
              </a:rPr>
              <a:t>Promenade sur </a:t>
            </a:r>
            <a:r>
              <a:rPr lang="fr-FR" sz="1800" i="1" dirty="0" smtClean="0">
                <a:solidFill>
                  <a:srgbClr val="000090"/>
                </a:solidFill>
                <a:latin typeface="Arial"/>
                <a:cs typeface="Arial"/>
              </a:rPr>
              <a:t>Tower Bridge </a:t>
            </a:r>
            <a:r>
              <a:rPr lang="fr-FR" sz="1800" dirty="0" smtClean="0">
                <a:latin typeface="Arial"/>
                <a:cs typeface="Arial"/>
              </a:rPr>
              <a:t>et près de la </a:t>
            </a:r>
            <a:r>
              <a:rPr lang="fr-FR" sz="1800" i="1" dirty="0" smtClean="0">
                <a:solidFill>
                  <a:srgbClr val="000090"/>
                </a:solidFill>
                <a:latin typeface="Arial"/>
                <a:cs typeface="Arial"/>
              </a:rPr>
              <a:t>Tour de Londres</a:t>
            </a:r>
            <a:r>
              <a:rPr lang="fr-FR" sz="1800" dirty="0" smtClean="0">
                <a:latin typeface="Arial"/>
                <a:cs typeface="Arial"/>
              </a:rPr>
              <a:t>.</a:t>
            </a:r>
          </a:p>
          <a:p>
            <a:pPr>
              <a:buFont typeface="Wingdings" charset="2"/>
              <a:buChar char="Ø"/>
              <a:defRPr/>
            </a:pPr>
            <a:endParaRPr lang="fr-FR" sz="1800" dirty="0" smtClean="0">
              <a:latin typeface="Arial"/>
              <a:cs typeface="Arial"/>
            </a:endParaRPr>
          </a:p>
          <a:p>
            <a:pPr>
              <a:buFont typeface="Wingdings" charset="2"/>
              <a:buChar char="Ø"/>
              <a:defRPr/>
            </a:pPr>
            <a:r>
              <a:rPr lang="fr-FR" sz="1800" dirty="0" smtClean="0">
                <a:latin typeface="Arial"/>
                <a:cs typeface="Arial"/>
              </a:rPr>
              <a:t>Visite du </a:t>
            </a:r>
            <a:r>
              <a:rPr lang="fr-FR" sz="1800" i="1" dirty="0" smtClean="0">
                <a:solidFill>
                  <a:srgbClr val="000090"/>
                </a:solidFill>
                <a:latin typeface="Arial"/>
                <a:cs typeface="Arial"/>
              </a:rPr>
              <a:t>Tate Modern</a:t>
            </a:r>
            <a:r>
              <a:rPr lang="fr-FR" sz="1800" dirty="0" smtClean="0">
                <a:latin typeface="Arial"/>
                <a:cs typeface="Arial"/>
              </a:rPr>
              <a:t>.</a:t>
            </a:r>
          </a:p>
          <a:p>
            <a:pPr>
              <a:buFont typeface="Wingdings" charset="2"/>
              <a:buChar char="Ø"/>
              <a:defRPr/>
            </a:pPr>
            <a:endParaRPr lang="fr-FR" sz="1800" dirty="0" smtClean="0">
              <a:latin typeface="Arial"/>
              <a:cs typeface="Arial"/>
            </a:endParaRPr>
          </a:p>
          <a:p>
            <a:pPr>
              <a:buFont typeface="Wingdings" charset="2"/>
              <a:buChar char="Ø"/>
              <a:defRPr/>
            </a:pPr>
            <a:r>
              <a:rPr lang="fr-FR" sz="1800" dirty="0" smtClean="0">
                <a:latin typeface="Arial"/>
                <a:cs typeface="Arial"/>
              </a:rPr>
              <a:t>Retour en famille vers 18h30.</a:t>
            </a:r>
          </a:p>
          <a:p>
            <a:pPr>
              <a:buFont typeface="Wingdings" charset="2"/>
              <a:buChar char="Ø"/>
              <a:defRPr/>
            </a:pPr>
            <a:endParaRPr lang="fr-FR" sz="1800" dirty="0" smtClean="0">
              <a:latin typeface="Arial"/>
              <a:cs typeface="Arial"/>
            </a:endParaRPr>
          </a:p>
          <a:p>
            <a:pPr>
              <a:buFont typeface="Wingdings" charset="2"/>
              <a:buChar char="Ø"/>
              <a:defRPr/>
            </a:pPr>
            <a:endParaRPr lang="fr-FR" sz="1800" dirty="0" smtClean="0">
              <a:latin typeface="Arial"/>
              <a:cs typeface="Arial"/>
            </a:endParaRPr>
          </a:p>
          <a:p>
            <a:pPr marL="46037" indent="0">
              <a:buFont typeface="Georgia" charset="0"/>
              <a:buNone/>
              <a:defRPr/>
            </a:pPr>
            <a:r>
              <a:rPr lang="fr-FR" sz="1800" dirty="0" smtClean="0">
                <a:latin typeface="Arial"/>
                <a:cs typeface="Arial"/>
              </a:rPr>
              <a:t>	</a:t>
            </a:r>
            <a:endParaRPr lang="fr-FR" sz="1800" dirty="0">
              <a:latin typeface="Arial"/>
              <a:cs typeface="Arial"/>
            </a:endParaRPr>
          </a:p>
        </p:txBody>
      </p:sp>
      <p:pic>
        <p:nvPicPr>
          <p:cNvPr id="6" name="Picture 5" descr="Cmglee_Tower_Bridge_tall_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167" y="4405905"/>
            <a:ext cx="3038643" cy="2026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article-2716788-203CEC3200000578-311_964x6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036" y="2284261"/>
            <a:ext cx="2268580" cy="1415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138" y="874959"/>
            <a:ext cx="1808162"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Image 8"/>
          <p:cNvPicPr>
            <a:picLocks noChangeAspect="1"/>
          </p:cNvPicPr>
          <p:nvPr/>
        </p:nvPicPr>
        <p:blipFill>
          <a:blip r:embed="rId5"/>
          <a:stretch>
            <a:fillRect/>
          </a:stretch>
        </p:blipFill>
        <p:spPr>
          <a:xfrm>
            <a:off x="410896" y="4735042"/>
            <a:ext cx="2828850" cy="1888673"/>
          </a:xfrm>
          <a:prstGeom prst="rect">
            <a:avLst/>
          </a:prstGeom>
        </p:spPr>
      </p:pic>
    </p:spTree>
    <p:extLst>
      <p:ext uri="{BB962C8B-B14F-4D97-AF65-F5344CB8AC3E}">
        <p14:creationId xmlns:p14="http://schemas.microsoft.com/office/powerpoint/2010/main" val="6306491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39750" y="254794"/>
            <a:ext cx="8229600" cy="509588"/>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chemeClr val="accent6">
                  <a:lumMod val="75000"/>
                </a:schemeClr>
              </a:buClr>
              <a:buFont typeface="Georgia" charset="0"/>
              <a:buNone/>
              <a:defRPr/>
            </a:pPr>
            <a:r>
              <a:rPr lang="fr-FR" sz="4000" dirty="0" smtClean="0">
                <a:solidFill>
                  <a:srgbClr val="FF0000"/>
                </a:solidFill>
                <a:latin typeface="Arial"/>
                <a:cs typeface="Arial"/>
              </a:rPr>
              <a:t>Jour 3 : mercredi 27 mars </a:t>
            </a:r>
            <a:endParaRPr lang="fr-FR" sz="4000" dirty="0">
              <a:solidFill>
                <a:srgbClr val="FF0000"/>
              </a:solidFill>
              <a:latin typeface="Arial"/>
              <a:cs typeface="Arial"/>
            </a:endParaRPr>
          </a:p>
        </p:txBody>
      </p:sp>
      <p:sp>
        <p:nvSpPr>
          <p:cNvPr id="5" name="Rectangle 3"/>
          <p:cNvSpPr txBox="1">
            <a:spLocks noChangeArrowheads="1"/>
          </p:cNvSpPr>
          <p:nvPr/>
        </p:nvSpPr>
        <p:spPr>
          <a:xfrm>
            <a:off x="73632" y="1916709"/>
            <a:ext cx="8769350" cy="40338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1787" indent="-285750">
              <a:spcBef>
                <a:spcPts val="638"/>
              </a:spcBef>
              <a:spcAft>
                <a:spcPts val="1413"/>
              </a:spcAft>
              <a:buFont typeface="Wingdings" charset="2"/>
              <a:buChar char="Ø"/>
              <a:defRPr/>
            </a:pPr>
            <a:r>
              <a:rPr lang="fr-FR" sz="1800" dirty="0" smtClean="0">
                <a:latin typeface="Arial"/>
                <a:cs typeface="Arial"/>
              </a:rPr>
              <a:t> Départ du point de rassemblement à 8h. </a:t>
            </a: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Circuit à pied de Londres : </a:t>
            </a:r>
            <a:r>
              <a:rPr lang="fr-FR" sz="1800" i="1" dirty="0" smtClean="0">
                <a:solidFill>
                  <a:srgbClr val="000090"/>
                </a:solidFill>
                <a:latin typeface="Arial"/>
                <a:cs typeface="Arial"/>
              </a:rPr>
              <a:t>Westminster </a:t>
            </a:r>
            <a:r>
              <a:rPr lang="fr-FR" sz="1800" i="1" dirty="0" err="1" smtClean="0">
                <a:solidFill>
                  <a:srgbClr val="000090"/>
                </a:solidFill>
                <a:latin typeface="Arial"/>
                <a:cs typeface="Arial"/>
              </a:rPr>
              <a:t>Abbey</a:t>
            </a:r>
            <a:r>
              <a:rPr lang="fr-FR" sz="1800" i="1" dirty="0" smtClean="0">
                <a:solidFill>
                  <a:srgbClr val="000090"/>
                </a:solidFill>
                <a:latin typeface="Arial"/>
                <a:cs typeface="Arial"/>
              </a:rPr>
              <a:t>, </a:t>
            </a:r>
            <a:r>
              <a:rPr lang="fr-FR" sz="1800" dirty="0" smtClean="0">
                <a:solidFill>
                  <a:srgbClr val="000090"/>
                </a:solidFill>
                <a:latin typeface="Arial"/>
                <a:cs typeface="Arial"/>
              </a:rPr>
              <a:t>les Maisons du Parlement</a:t>
            </a:r>
            <a:r>
              <a:rPr lang="fr-FR" sz="1800" i="1" dirty="0" smtClean="0">
                <a:solidFill>
                  <a:srgbClr val="000090"/>
                </a:solidFill>
                <a:latin typeface="Arial"/>
                <a:cs typeface="Arial"/>
              </a:rPr>
              <a:t>, Big Ben, 10 </a:t>
            </a:r>
            <a:r>
              <a:rPr lang="fr-FR" sz="1800" i="1" dirty="0" err="1" smtClean="0">
                <a:solidFill>
                  <a:srgbClr val="000090"/>
                </a:solidFill>
                <a:latin typeface="Arial"/>
                <a:cs typeface="Arial"/>
              </a:rPr>
              <a:t>Downing</a:t>
            </a:r>
            <a:r>
              <a:rPr lang="fr-FR" sz="1800" i="1" dirty="0" smtClean="0">
                <a:solidFill>
                  <a:srgbClr val="000090"/>
                </a:solidFill>
                <a:latin typeface="Arial"/>
                <a:cs typeface="Arial"/>
              </a:rPr>
              <a:t> Street, Whitehall, Le </a:t>
            </a:r>
            <a:r>
              <a:rPr lang="fr-FR" sz="1800" i="1" dirty="0" err="1" smtClean="0">
                <a:solidFill>
                  <a:srgbClr val="000090"/>
                </a:solidFill>
                <a:latin typeface="Arial"/>
                <a:cs typeface="Arial"/>
              </a:rPr>
              <a:t>Mall</a:t>
            </a:r>
            <a:r>
              <a:rPr lang="fr-FR" sz="1800" i="1" dirty="0" smtClean="0">
                <a:solidFill>
                  <a:srgbClr val="000090"/>
                </a:solidFill>
                <a:latin typeface="Arial"/>
                <a:cs typeface="Arial"/>
              </a:rPr>
              <a:t>, palais de Buckingham Palace </a:t>
            </a:r>
            <a:r>
              <a:rPr lang="fr-FR" sz="1800" dirty="0" smtClean="0">
                <a:latin typeface="Arial"/>
                <a:cs typeface="Arial"/>
              </a:rPr>
              <a:t>avec la relève de la garde.</a:t>
            </a:r>
          </a:p>
          <a:p>
            <a:pPr>
              <a:buFont typeface="Wingdings" charset="2"/>
              <a:buChar char="Ø"/>
              <a:defRPr/>
            </a:pP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Panier repas fourni par les familles pris à </a:t>
            </a:r>
            <a:r>
              <a:rPr lang="fr-FR" sz="1800" i="1" dirty="0" smtClean="0">
                <a:solidFill>
                  <a:srgbClr val="000090"/>
                </a:solidFill>
                <a:latin typeface="Arial"/>
                <a:cs typeface="Arial"/>
              </a:rPr>
              <a:t>Hyde Park</a:t>
            </a:r>
            <a:r>
              <a:rPr lang="fr-FR" sz="1800" dirty="0" smtClean="0">
                <a:latin typeface="Arial"/>
                <a:cs typeface="Arial"/>
              </a:rPr>
              <a:t>.</a:t>
            </a:r>
          </a:p>
          <a:p>
            <a:pPr marL="0" indent="0">
              <a:buFont typeface="Arial"/>
              <a:buNone/>
              <a:defRPr/>
            </a:pPr>
            <a:endParaRPr lang="fr-FR" sz="1800" dirty="0" smtClean="0">
              <a:latin typeface="Arial"/>
              <a:cs typeface="Arial"/>
            </a:endParaRPr>
          </a:p>
          <a:p>
            <a:pPr>
              <a:buFont typeface="Wingdings" charset="2"/>
              <a:buChar char="Ø"/>
              <a:defRPr/>
            </a:pPr>
            <a:r>
              <a:rPr lang="fr-FR" sz="1800" dirty="0" smtClean="0">
                <a:latin typeface="Arial"/>
                <a:cs typeface="Arial"/>
              </a:rPr>
              <a:t>Visites du </a:t>
            </a:r>
            <a:r>
              <a:rPr lang="fr-FR" sz="1800" dirty="0" smtClean="0">
                <a:solidFill>
                  <a:srgbClr val="000090"/>
                </a:solidFill>
                <a:latin typeface="Arial"/>
                <a:cs typeface="Arial"/>
              </a:rPr>
              <a:t>musée d’histoire naturelle </a:t>
            </a:r>
            <a:r>
              <a:rPr lang="fr-FR" sz="1800" dirty="0" smtClean="0">
                <a:latin typeface="Arial"/>
                <a:cs typeface="Arial"/>
              </a:rPr>
              <a:t>et du </a:t>
            </a:r>
            <a:r>
              <a:rPr lang="fr-FR" sz="1800" dirty="0" smtClean="0">
                <a:solidFill>
                  <a:srgbClr val="000090"/>
                </a:solidFill>
                <a:latin typeface="Arial"/>
                <a:cs typeface="Arial"/>
              </a:rPr>
              <a:t>musée de la science</a:t>
            </a:r>
            <a:r>
              <a:rPr lang="fr-FR" sz="1800" dirty="0" smtClean="0">
                <a:latin typeface="Arial"/>
                <a:cs typeface="Arial"/>
              </a:rPr>
              <a:t>.</a:t>
            </a:r>
          </a:p>
          <a:p>
            <a:pPr marL="0" indent="0">
              <a:buNone/>
              <a:defRPr/>
            </a:pPr>
            <a:endParaRPr lang="fr-FR" sz="1800" dirty="0" smtClean="0">
              <a:latin typeface="Arial"/>
              <a:cs typeface="Arial"/>
            </a:endParaRPr>
          </a:p>
          <a:p>
            <a:pPr>
              <a:buFont typeface="Wingdings" charset="2"/>
              <a:buChar char="Ø"/>
              <a:defRPr/>
            </a:pPr>
            <a:r>
              <a:rPr lang="fr-FR" sz="1800" dirty="0" smtClean="0">
                <a:latin typeface="Arial"/>
                <a:cs typeface="Arial"/>
              </a:rPr>
              <a:t>Retour en famille vers 18h30.</a:t>
            </a:r>
          </a:p>
          <a:p>
            <a:pPr>
              <a:buFont typeface="Wingdings" charset="2"/>
              <a:buChar char="Ø"/>
              <a:defRPr/>
            </a:pPr>
            <a:endParaRPr lang="fr-FR" sz="1800" dirty="0" smtClean="0">
              <a:latin typeface="Arial"/>
              <a:cs typeface="Arial"/>
            </a:endParaRPr>
          </a:p>
          <a:p>
            <a:pPr>
              <a:buFont typeface="Wingdings" charset="2"/>
              <a:buChar char="Ø"/>
              <a:defRPr/>
            </a:pPr>
            <a:endParaRPr lang="fr-FR" sz="1800" dirty="0" smtClean="0">
              <a:latin typeface="Arial"/>
              <a:cs typeface="Arial"/>
            </a:endParaRPr>
          </a:p>
          <a:p>
            <a:pPr marL="46037" indent="0">
              <a:buFont typeface="Georgia" charset="0"/>
              <a:buNone/>
              <a:defRPr/>
            </a:pPr>
            <a:r>
              <a:rPr lang="fr-FR" sz="1800" dirty="0" smtClean="0">
                <a:latin typeface="Arial"/>
                <a:cs typeface="Arial"/>
              </a:rPr>
              <a:t>	</a:t>
            </a:r>
            <a:endParaRPr lang="fr-FR" sz="1800" dirty="0">
              <a:latin typeface="Arial"/>
              <a:cs typeface="Arial"/>
            </a:endParaRPr>
          </a:p>
        </p:txBody>
      </p:sp>
      <p:pic>
        <p:nvPicPr>
          <p:cNvPr id="2" name="Image 1"/>
          <p:cNvPicPr>
            <a:picLocks noChangeAspect="1"/>
          </p:cNvPicPr>
          <p:nvPr/>
        </p:nvPicPr>
        <p:blipFill>
          <a:blip r:embed="rId2"/>
          <a:stretch>
            <a:fillRect/>
          </a:stretch>
        </p:blipFill>
        <p:spPr>
          <a:xfrm>
            <a:off x="345138" y="254794"/>
            <a:ext cx="939353" cy="1586464"/>
          </a:xfrm>
          <a:prstGeom prst="rect">
            <a:avLst/>
          </a:prstGeom>
        </p:spPr>
      </p:pic>
      <p:pic>
        <p:nvPicPr>
          <p:cNvPr id="3" name="Image 2"/>
          <p:cNvPicPr>
            <a:picLocks noChangeAspect="1"/>
          </p:cNvPicPr>
          <p:nvPr/>
        </p:nvPicPr>
        <p:blipFill>
          <a:blip r:embed="rId3"/>
          <a:stretch>
            <a:fillRect/>
          </a:stretch>
        </p:blipFill>
        <p:spPr>
          <a:xfrm>
            <a:off x="539750" y="5356901"/>
            <a:ext cx="2372309" cy="1482693"/>
          </a:xfrm>
          <a:prstGeom prst="rect">
            <a:avLst/>
          </a:prstGeom>
        </p:spPr>
      </p:pic>
      <p:pic>
        <p:nvPicPr>
          <p:cNvPr id="10" name="Picture 10" descr="ss_hero_4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318" y="3977424"/>
            <a:ext cx="2051050" cy="1223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220px-Whitehall,_Lond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675" y="4918356"/>
            <a:ext cx="20955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ANd9GcRx-nB09GYCScE08T4ZMQAO652I_8UWGDfuuuOtg16aiNQQnyd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7175" y="764382"/>
            <a:ext cx="2162175"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6047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31790" y="254794"/>
            <a:ext cx="8229600" cy="509588"/>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chemeClr val="accent6">
                  <a:lumMod val="75000"/>
                </a:schemeClr>
              </a:buClr>
              <a:buFont typeface="Georgia" charset="0"/>
              <a:buNone/>
              <a:defRPr/>
            </a:pPr>
            <a:r>
              <a:rPr lang="fr-FR" sz="4000" dirty="0" smtClean="0">
                <a:solidFill>
                  <a:srgbClr val="FF0000"/>
                </a:solidFill>
                <a:latin typeface="Arial"/>
                <a:cs typeface="Arial"/>
              </a:rPr>
              <a:t>Jour 4 : jeudi 28 mars </a:t>
            </a:r>
            <a:endParaRPr lang="fr-FR" sz="4000" dirty="0">
              <a:solidFill>
                <a:srgbClr val="FF0000"/>
              </a:solidFill>
              <a:latin typeface="Arial"/>
              <a:cs typeface="Arial"/>
            </a:endParaRPr>
          </a:p>
        </p:txBody>
      </p:sp>
      <p:sp>
        <p:nvSpPr>
          <p:cNvPr id="5" name="Rectangle 3"/>
          <p:cNvSpPr txBox="1">
            <a:spLocks noChangeArrowheads="1"/>
          </p:cNvSpPr>
          <p:nvPr/>
        </p:nvSpPr>
        <p:spPr>
          <a:xfrm>
            <a:off x="0" y="1628974"/>
            <a:ext cx="8769350" cy="40338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1787" indent="-285750">
              <a:spcBef>
                <a:spcPts val="638"/>
              </a:spcBef>
              <a:spcAft>
                <a:spcPts val="1413"/>
              </a:spcAft>
              <a:buFont typeface="Wingdings" charset="2"/>
              <a:buChar char="Ø"/>
              <a:defRPr/>
            </a:pPr>
            <a:r>
              <a:rPr lang="fr-FR" sz="1800" dirty="0" smtClean="0">
                <a:latin typeface="Arial"/>
                <a:cs typeface="Arial"/>
              </a:rPr>
              <a:t> Départ du point de rassemblement à 8h. </a:t>
            </a: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Visite de </a:t>
            </a:r>
            <a:r>
              <a:rPr lang="fr-FR" sz="1800" i="1" dirty="0" smtClean="0">
                <a:solidFill>
                  <a:srgbClr val="000090"/>
                </a:solidFill>
                <a:latin typeface="Arial"/>
                <a:cs typeface="Arial"/>
              </a:rPr>
              <a:t>Madame Tussauds </a:t>
            </a:r>
            <a:r>
              <a:rPr lang="fr-FR" sz="1800" dirty="0" smtClean="0">
                <a:latin typeface="Arial"/>
                <a:cs typeface="Arial"/>
              </a:rPr>
              <a:t>et exposition </a:t>
            </a:r>
            <a:r>
              <a:rPr lang="fr-FR" sz="1800" i="1" dirty="0" smtClean="0">
                <a:latin typeface="Arial"/>
                <a:cs typeface="Arial"/>
              </a:rPr>
              <a:t>Star </a:t>
            </a:r>
            <a:r>
              <a:rPr lang="fr-FR" sz="1800" i="1" dirty="0" err="1" smtClean="0">
                <a:latin typeface="Arial"/>
                <a:cs typeface="Arial"/>
              </a:rPr>
              <a:t>Wars</a:t>
            </a:r>
            <a:r>
              <a:rPr lang="fr-FR" sz="1800" i="1" dirty="0" smtClean="0">
                <a:latin typeface="Arial"/>
                <a:cs typeface="Arial"/>
              </a:rPr>
              <a:t>.</a:t>
            </a:r>
          </a:p>
          <a:p>
            <a:pPr>
              <a:buFont typeface="Wingdings" charset="2"/>
              <a:buChar char="Ø"/>
              <a:defRPr/>
            </a:pP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Panier repas fourni par les familles pris à </a:t>
            </a:r>
            <a:r>
              <a:rPr lang="fr-FR" sz="1800" i="1" dirty="0" smtClean="0">
                <a:solidFill>
                  <a:srgbClr val="000090"/>
                </a:solidFill>
                <a:latin typeface="Arial"/>
                <a:cs typeface="Arial"/>
              </a:rPr>
              <a:t>Camden </a:t>
            </a:r>
            <a:r>
              <a:rPr lang="fr-FR" sz="1800" i="1" dirty="0" err="1" smtClean="0">
                <a:solidFill>
                  <a:srgbClr val="000090"/>
                </a:solidFill>
                <a:latin typeface="Arial"/>
                <a:cs typeface="Arial"/>
              </a:rPr>
              <a:t>Town</a:t>
            </a:r>
            <a:r>
              <a:rPr lang="fr-FR" sz="1800" dirty="0" smtClean="0">
                <a:latin typeface="Arial"/>
                <a:cs typeface="Arial"/>
              </a:rPr>
              <a:t>.</a:t>
            </a:r>
          </a:p>
          <a:p>
            <a:pPr marL="0" indent="0">
              <a:buFont typeface="Arial"/>
              <a:buNone/>
              <a:defRPr/>
            </a:pPr>
            <a:endParaRPr lang="fr-FR" sz="1800" dirty="0" smtClean="0">
              <a:latin typeface="Arial"/>
              <a:cs typeface="Arial"/>
            </a:endParaRPr>
          </a:p>
          <a:p>
            <a:pPr>
              <a:buFont typeface="Wingdings" charset="2"/>
              <a:buChar char="Ø"/>
              <a:defRPr/>
            </a:pPr>
            <a:r>
              <a:rPr lang="fr-FR" sz="1800" dirty="0" smtClean="0">
                <a:latin typeface="Arial"/>
                <a:cs typeface="Arial"/>
              </a:rPr>
              <a:t>Circuit à pied de </a:t>
            </a:r>
            <a:r>
              <a:rPr lang="fr-FR" sz="1800" i="1" dirty="0" smtClean="0">
                <a:solidFill>
                  <a:srgbClr val="000090"/>
                </a:solidFill>
                <a:latin typeface="Arial"/>
                <a:cs typeface="Arial"/>
              </a:rPr>
              <a:t>Oxford Street, Trafalgar Square,</a:t>
            </a:r>
          </a:p>
          <a:p>
            <a:pPr marL="0" indent="0">
              <a:buNone/>
              <a:defRPr/>
            </a:pPr>
            <a:r>
              <a:rPr lang="fr-FR" sz="1800" i="1" dirty="0" smtClean="0">
                <a:solidFill>
                  <a:srgbClr val="000090"/>
                </a:solidFill>
                <a:latin typeface="Arial"/>
                <a:cs typeface="Arial"/>
              </a:rPr>
              <a:t> Piccadilly </a:t>
            </a:r>
            <a:r>
              <a:rPr lang="fr-FR" sz="1800" i="1" dirty="0" err="1" smtClean="0">
                <a:solidFill>
                  <a:srgbClr val="000090"/>
                </a:solidFill>
                <a:latin typeface="Arial"/>
                <a:cs typeface="Arial"/>
              </a:rPr>
              <a:t>Circus</a:t>
            </a:r>
            <a:r>
              <a:rPr lang="fr-FR" sz="1800" i="1" dirty="0" smtClean="0">
                <a:solidFill>
                  <a:srgbClr val="000090"/>
                </a:solidFill>
                <a:latin typeface="Arial"/>
                <a:cs typeface="Arial"/>
              </a:rPr>
              <a:t> </a:t>
            </a:r>
            <a:r>
              <a:rPr lang="fr-FR" sz="1800" i="1" dirty="0" smtClean="0">
                <a:latin typeface="Arial"/>
                <a:cs typeface="Arial"/>
              </a:rPr>
              <a:t>et </a:t>
            </a:r>
            <a:r>
              <a:rPr lang="fr-FR" sz="1800" i="1" dirty="0" err="1" smtClean="0">
                <a:solidFill>
                  <a:srgbClr val="000090"/>
                </a:solidFill>
                <a:latin typeface="Arial"/>
                <a:cs typeface="Arial"/>
              </a:rPr>
              <a:t>Covent</a:t>
            </a:r>
            <a:r>
              <a:rPr lang="fr-FR" sz="1800" i="1" dirty="0" smtClean="0">
                <a:solidFill>
                  <a:srgbClr val="000090"/>
                </a:solidFill>
                <a:latin typeface="Arial"/>
                <a:cs typeface="Arial"/>
              </a:rPr>
              <a:t> Garden</a:t>
            </a:r>
            <a:r>
              <a:rPr lang="fr-FR" sz="1800" i="1" dirty="0" smtClean="0">
                <a:latin typeface="Arial"/>
                <a:cs typeface="Arial"/>
              </a:rPr>
              <a:t>.</a:t>
            </a:r>
          </a:p>
          <a:p>
            <a:pPr>
              <a:buFont typeface="Wingdings" charset="2"/>
              <a:buChar char="Ø"/>
              <a:defRPr/>
            </a:pPr>
            <a:endParaRPr lang="fr-FR" sz="1800" dirty="0" smtClean="0">
              <a:latin typeface="Arial"/>
              <a:cs typeface="Arial"/>
            </a:endParaRPr>
          </a:p>
          <a:p>
            <a:pPr>
              <a:buFont typeface="Wingdings" charset="2"/>
              <a:buChar char="Ø"/>
              <a:defRPr/>
            </a:pPr>
            <a:r>
              <a:rPr lang="fr-FR" sz="1800" dirty="0" smtClean="0">
                <a:latin typeface="Arial"/>
                <a:cs typeface="Arial"/>
              </a:rPr>
              <a:t>Retour en famille vers 18h30.</a:t>
            </a:r>
          </a:p>
          <a:p>
            <a:pPr>
              <a:buFont typeface="Wingdings" charset="2"/>
              <a:buChar char="Ø"/>
              <a:defRPr/>
            </a:pPr>
            <a:endParaRPr lang="fr-FR" sz="1800" dirty="0" smtClean="0">
              <a:latin typeface="Arial"/>
              <a:cs typeface="Arial"/>
            </a:endParaRPr>
          </a:p>
          <a:p>
            <a:pPr>
              <a:buFont typeface="Wingdings" charset="2"/>
              <a:buChar char="Ø"/>
              <a:defRPr/>
            </a:pPr>
            <a:endParaRPr lang="fr-FR" sz="1800" dirty="0" smtClean="0">
              <a:latin typeface="Arial"/>
              <a:cs typeface="Arial"/>
            </a:endParaRPr>
          </a:p>
          <a:p>
            <a:pPr marL="46037" indent="0">
              <a:buFont typeface="Georgia" charset="0"/>
              <a:buNone/>
              <a:defRPr/>
            </a:pPr>
            <a:r>
              <a:rPr lang="fr-FR" sz="1800" dirty="0" smtClean="0">
                <a:latin typeface="Arial"/>
                <a:cs typeface="Arial"/>
              </a:rPr>
              <a:t>	</a:t>
            </a:r>
            <a:endParaRPr lang="fr-FR" sz="1800" dirty="0">
              <a:latin typeface="Arial"/>
              <a:cs typeface="Arial"/>
            </a:endParaRPr>
          </a:p>
        </p:txBody>
      </p:sp>
      <p:pic>
        <p:nvPicPr>
          <p:cNvPr id="9" name="Picture 15" descr="IMG_6531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225" y="2595756"/>
            <a:ext cx="2398240" cy="143841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3"/>
          <a:stretch>
            <a:fillRect/>
          </a:stretch>
        </p:blipFill>
        <p:spPr>
          <a:xfrm>
            <a:off x="6782576" y="517229"/>
            <a:ext cx="2278106" cy="1510642"/>
          </a:xfrm>
          <a:prstGeom prst="rect">
            <a:avLst/>
          </a:prstGeom>
        </p:spPr>
      </p:pic>
      <p:pic>
        <p:nvPicPr>
          <p:cNvPr id="13" name="Image 12"/>
          <p:cNvPicPr>
            <a:picLocks noChangeAspect="1"/>
          </p:cNvPicPr>
          <p:nvPr/>
        </p:nvPicPr>
        <p:blipFill>
          <a:blip r:embed="rId4"/>
          <a:stretch>
            <a:fillRect/>
          </a:stretch>
        </p:blipFill>
        <p:spPr>
          <a:xfrm>
            <a:off x="128854" y="152327"/>
            <a:ext cx="2448217" cy="1224109"/>
          </a:xfrm>
          <a:prstGeom prst="rect">
            <a:avLst/>
          </a:prstGeom>
        </p:spPr>
      </p:pic>
      <p:pic>
        <p:nvPicPr>
          <p:cNvPr id="14" name="Picture 7" descr="29012cfeba03f1bdaa3f8586324afb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854" y="5006396"/>
            <a:ext cx="2855913" cy="16065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p:cNvPicPr>
            <a:picLocks noChangeAspect="1"/>
          </p:cNvPicPr>
          <p:nvPr/>
        </p:nvPicPr>
        <p:blipFill>
          <a:blip r:embed="rId6"/>
          <a:stretch>
            <a:fillRect/>
          </a:stretch>
        </p:blipFill>
        <p:spPr>
          <a:xfrm>
            <a:off x="6304719" y="4815219"/>
            <a:ext cx="2556671" cy="1695184"/>
          </a:xfrm>
          <a:prstGeom prst="rect">
            <a:avLst/>
          </a:prstGeom>
        </p:spPr>
      </p:pic>
      <p:pic>
        <p:nvPicPr>
          <p:cNvPr id="19" name="Image 18"/>
          <p:cNvPicPr>
            <a:picLocks noChangeAspect="1"/>
          </p:cNvPicPr>
          <p:nvPr/>
        </p:nvPicPr>
        <p:blipFill>
          <a:blip r:embed="rId7"/>
          <a:stretch>
            <a:fillRect/>
          </a:stretch>
        </p:blipFill>
        <p:spPr>
          <a:xfrm>
            <a:off x="3342655" y="4961118"/>
            <a:ext cx="2510982" cy="1615018"/>
          </a:xfrm>
          <a:prstGeom prst="rect">
            <a:avLst/>
          </a:prstGeom>
        </p:spPr>
      </p:pic>
    </p:spTree>
    <p:extLst>
      <p:ext uri="{BB962C8B-B14F-4D97-AF65-F5344CB8AC3E}">
        <p14:creationId xmlns:p14="http://schemas.microsoft.com/office/powerpoint/2010/main" val="505928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31790" y="254794"/>
            <a:ext cx="8229600" cy="509588"/>
          </a:xfrm>
          <a:prstGeom prst="rect">
            <a:avLst/>
          </a:prstGeom>
        </p:spPr>
        <p:txBody>
          <a:bodyP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chemeClr val="accent6">
                  <a:lumMod val="75000"/>
                </a:schemeClr>
              </a:buClr>
              <a:buFont typeface="Georgia" charset="0"/>
              <a:buNone/>
              <a:defRPr/>
            </a:pPr>
            <a:r>
              <a:rPr lang="fr-FR" sz="4000" dirty="0" smtClean="0">
                <a:solidFill>
                  <a:srgbClr val="FF0000"/>
                </a:solidFill>
                <a:latin typeface="Arial"/>
                <a:cs typeface="Arial"/>
              </a:rPr>
              <a:t>Jour 5 : vendredi 29 mars </a:t>
            </a:r>
            <a:endParaRPr lang="fr-FR" sz="4000" dirty="0">
              <a:solidFill>
                <a:srgbClr val="FF0000"/>
              </a:solidFill>
              <a:latin typeface="Arial"/>
              <a:cs typeface="Arial"/>
            </a:endParaRPr>
          </a:p>
        </p:txBody>
      </p:sp>
      <p:sp>
        <p:nvSpPr>
          <p:cNvPr id="5" name="Rectangle 3"/>
          <p:cNvSpPr txBox="1">
            <a:spLocks noChangeArrowheads="1"/>
          </p:cNvSpPr>
          <p:nvPr/>
        </p:nvSpPr>
        <p:spPr>
          <a:xfrm>
            <a:off x="0" y="828968"/>
            <a:ext cx="8769350" cy="40338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31787" indent="-285750">
              <a:spcBef>
                <a:spcPts val="638"/>
              </a:spcBef>
              <a:spcAft>
                <a:spcPts val="1413"/>
              </a:spcAft>
              <a:buFont typeface="Wingdings" charset="2"/>
              <a:buChar char="Ø"/>
              <a:defRPr/>
            </a:pPr>
            <a:r>
              <a:rPr lang="fr-FR" sz="1800" dirty="0" smtClean="0">
                <a:latin typeface="Arial"/>
                <a:cs typeface="Arial"/>
              </a:rPr>
              <a:t> Départ du point de rassemblement à 8h pour Douvres.</a:t>
            </a: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Promenade dans </a:t>
            </a:r>
            <a:r>
              <a:rPr lang="fr-FR" sz="1800" dirty="0" smtClean="0">
                <a:solidFill>
                  <a:srgbClr val="000090"/>
                </a:solidFill>
                <a:latin typeface="Arial"/>
                <a:cs typeface="Arial"/>
              </a:rPr>
              <a:t>Douvres</a:t>
            </a:r>
            <a:r>
              <a:rPr lang="fr-FR" sz="1800" dirty="0" smtClean="0">
                <a:latin typeface="Arial"/>
                <a:cs typeface="Arial"/>
              </a:rPr>
              <a:t>.</a:t>
            </a:r>
            <a:endParaRPr lang="fr-FR" sz="1800" i="1" dirty="0" smtClean="0">
              <a:latin typeface="Arial"/>
              <a:cs typeface="Arial"/>
            </a:endParaRPr>
          </a:p>
          <a:p>
            <a:pPr>
              <a:buFont typeface="Wingdings" charset="2"/>
              <a:buChar char="Ø"/>
              <a:defRPr/>
            </a:pPr>
            <a:endParaRPr lang="fr-FR" altLang="ja-JP" sz="1800" dirty="0" smtClean="0">
              <a:latin typeface="Arial"/>
              <a:ea typeface="ＭＳ ゴシック" charset="0"/>
              <a:cs typeface="Arial"/>
            </a:endParaRPr>
          </a:p>
          <a:p>
            <a:pPr>
              <a:buFont typeface="Wingdings" charset="2"/>
              <a:buChar char="Ø"/>
              <a:defRPr/>
            </a:pPr>
            <a:r>
              <a:rPr lang="fr-FR" sz="1800" dirty="0" smtClean="0">
                <a:latin typeface="Arial"/>
                <a:cs typeface="Arial"/>
              </a:rPr>
              <a:t> Traversée Eurotunnel Folkestone </a:t>
            </a:r>
            <a:r>
              <a:rPr lang="mr-IN" sz="1800" dirty="0" smtClean="0">
                <a:latin typeface="Arial"/>
                <a:cs typeface="Arial"/>
              </a:rPr>
              <a:t>–</a:t>
            </a:r>
            <a:r>
              <a:rPr lang="fr-FR" sz="1800" dirty="0" smtClean="0">
                <a:latin typeface="Arial"/>
                <a:cs typeface="Arial"/>
              </a:rPr>
              <a:t> Calais à 13h50.</a:t>
            </a:r>
          </a:p>
          <a:p>
            <a:pPr>
              <a:buFont typeface="Wingdings" charset="2"/>
              <a:buChar char="Ø"/>
              <a:defRPr/>
            </a:pPr>
            <a:endParaRPr lang="fr-FR" sz="1800" dirty="0" smtClean="0">
              <a:latin typeface="Arial"/>
              <a:cs typeface="Arial"/>
            </a:endParaRPr>
          </a:p>
          <a:p>
            <a:pPr>
              <a:buFont typeface="Wingdings" charset="2"/>
              <a:buChar char="Ø"/>
              <a:defRPr/>
            </a:pPr>
            <a:r>
              <a:rPr lang="fr-FR" sz="1800" dirty="0" smtClean="0">
                <a:latin typeface="Arial"/>
                <a:cs typeface="Arial"/>
              </a:rPr>
              <a:t>Arrivée à Calais vers </a:t>
            </a:r>
            <a:r>
              <a:rPr lang="fr-FR" sz="1800" dirty="0" smtClean="0">
                <a:latin typeface="Arial"/>
                <a:cs typeface="Arial"/>
              </a:rPr>
              <a:t>15h30 (heure française) </a:t>
            </a:r>
            <a:r>
              <a:rPr lang="fr-FR" sz="1800" dirty="0" smtClean="0">
                <a:latin typeface="Arial"/>
                <a:cs typeface="Arial"/>
              </a:rPr>
              <a:t>et route vers </a:t>
            </a:r>
            <a:r>
              <a:rPr lang="fr-FR" sz="1800" dirty="0" err="1" smtClean="0">
                <a:latin typeface="Arial"/>
                <a:cs typeface="Arial"/>
              </a:rPr>
              <a:t>Couloisy</a:t>
            </a:r>
            <a:r>
              <a:rPr lang="fr-FR" sz="1800" dirty="0" smtClean="0">
                <a:latin typeface="Arial"/>
                <a:cs typeface="Arial"/>
              </a:rPr>
              <a:t> en bus.</a:t>
            </a:r>
            <a:endParaRPr lang="fr-FR" sz="1800" i="1" dirty="0" smtClean="0">
              <a:latin typeface="Arial"/>
              <a:cs typeface="Arial"/>
            </a:endParaRPr>
          </a:p>
          <a:p>
            <a:pPr>
              <a:buFont typeface="Wingdings" charset="2"/>
              <a:buChar char="Ø"/>
              <a:defRPr/>
            </a:pPr>
            <a:endParaRPr lang="fr-FR" sz="1800" dirty="0" smtClean="0">
              <a:latin typeface="Arial"/>
              <a:cs typeface="Arial"/>
            </a:endParaRPr>
          </a:p>
          <a:p>
            <a:pPr>
              <a:buFont typeface="Wingdings" charset="2"/>
              <a:buChar char="Ø"/>
              <a:defRPr/>
            </a:pPr>
            <a:r>
              <a:rPr lang="fr-FR" sz="1800" dirty="0" smtClean="0">
                <a:latin typeface="Arial"/>
                <a:cs typeface="Arial"/>
              </a:rPr>
              <a:t>Arrivée au collège de </a:t>
            </a:r>
            <a:r>
              <a:rPr lang="fr-FR" sz="1800" dirty="0" err="1" smtClean="0">
                <a:latin typeface="Arial"/>
                <a:cs typeface="Arial"/>
              </a:rPr>
              <a:t>Couloisy</a:t>
            </a:r>
            <a:r>
              <a:rPr lang="fr-FR" sz="1800" dirty="0" smtClean="0">
                <a:latin typeface="Arial"/>
                <a:cs typeface="Arial"/>
              </a:rPr>
              <a:t> </a:t>
            </a:r>
            <a:r>
              <a:rPr lang="fr-FR" sz="1800" dirty="0" smtClean="0">
                <a:latin typeface="Arial"/>
                <a:cs typeface="Arial"/>
              </a:rPr>
              <a:t>entre 18h30 et 19h. </a:t>
            </a:r>
            <a:r>
              <a:rPr lang="fr-FR" sz="1800" dirty="0" smtClean="0">
                <a:latin typeface="Arial"/>
                <a:cs typeface="Arial"/>
              </a:rPr>
              <a:t>Nous préviendrons le collège si nous pensons arriver en avance ou en retard. </a:t>
            </a:r>
          </a:p>
          <a:p>
            <a:pPr>
              <a:buFont typeface="Wingdings" charset="2"/>
              <a:buChar char="Ø"/>
              <a:defRPr/>
            </a:pPr>
            <a:endParaRPr lang="fr-FR" sz="1800" dirty="0" smtClean="0">
              <a:latin typeface="Arial"/>
              <a:cs typeface="Arial"/>
            </a:endParaRPr>
          </a:p>
          <a:p>
            <a:pPr marL="46037" indent="0">
              <a:buFont typeface="Georgia" charset="0"/>
              <a:buNone/>
              <a:defRPr/>
            </a:pPr>
            <a:r>
              <a:rPr lang="fr-FR" sz="1800" dirty="0" smtClean="0">
                <a:latin typeface="Arial"/>
                <a:cs typeface="Arial"/>
              </a:rPr>
              <a:t>	</a:t>
            </a:r>
            <a:endParaRPr lang="fr-FR" sz="1800" dirty="0">
              <a:latin typeface="Arial"/>
              <a:cs typeface="Arial"/>
            </a:endParaRPr>
          </a:p>
        </p:txBody>
      </p:sp>
      <p:pic>
        <p:nvPicPr>
          <p:cNvPr id="2" name="Image 1"/>
          <p:cNvPicPr>
            <a:picLocks noChangeAspect="1"/>
          </p:cNvPicPr>
          <p:nvPr/>
        </p:nvPicPr>
        <p:blipFill>
          <a:blip r:embed="rId2"/>
          <a:stretch>
            <a:fillRect/>
          </a:stretch>
        </p:blipFill>
        <p:spPr>
          <a:xfrm>
            <a:off x="493043" y="4122622"/>
            <a:ext cx="2844239" cy="2305865"/>
          </a:xfrm>
          <a:prstGeom prst="rect">
            <a:avLst/>
          </a:prstGeom>
        </p:spPr>
      </p:pic>
      <p:pic>
        <p:nvPicPr>
          <p:cNvPr id="3" name="Image 2"/>
          <p:cNvPicPr>
            <a:picLocks noChangeAspect="1"/>
          </p:cNvPicPr>
          <p:nvPr/>
        </p:nvPicPr>
        <p:blipFill>
          <a:blip r:embed="rId3"/>
          <a:stretch>
            <a:fillRect/>
          </a:stretch>
        </p:blipFill>
        <p:spPr>
          <a:xfrm>
            <a:off x="4528282" y="4122622"/>
            <a:ext cx="3534269" cy="2633030"/>
          </a:xfrm>
          <a:prstGeom prst="rect">
            <a:avLst/>
          </a:prstGeom>
        </p:spPr>
      </p:pic>
    </p:spTree>
    <p:extLst>
      <p:ext uri="{BB962C8B-B14F-4D97-AF65-F5344CB8AC3E}">
        <p14:creationId xmlns:p14="http://schemas.microsoft.com/office/powerpoint/2010/main" val="31013330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p:cNvSpPr>
            <a:spLocks noGrp="1" noChangeArrowheads="1"/>
          </p:cNvSpPr>
          <p:nvPr>
            <p:ph sz="quarter" idx="4294967295"/>
          </p:nvPr>
        </p:nvSpPr>
        <p:spPr>
          <a:xfrm>
            <a:off x="1143000" y="731838"/>
            <a:ext cx="7631113" cy="2114550"/>
          </a:xfrm>
          <a:prstGeom prst="rect">
            <a:avLst/>
          </a:prstGeom>
        </p:spPr>
        <p:txBody>
          <a:bodyPr>
            <a:normAutofit fontScale="70000" lnSpcReduction="20000"/>
          </a:bodyPr>
          <a:lstStyle/>
          <a:p>
            <a:pPr eaLnBrk="1" hangingPunct="1">
              <a:buFont typeface="Wingdings" charset="0"/>
              <a:buChar char="Ø"/>
            </a:pPr>
            <a:r>
              <a:rPr lang="fr-FR" dirty="0">
                <a:solidFill>
                  <a:schemeClr val="tx1"/>
                </a:solidFill>
                <a:latin typeface="Arial" charset="0"/>
                <a:cs typeface="Arial" charset="0"/>
              </a:rPr>
              <a:t> Carte d’</a:t>
            </a:r>
            <a:r>
              <a:rPr lang="fr-FR" altLang="ja-JP" dirty="0">
                <a:solidFill>
                  <a:schemeClr val="tx1"/>
                </a:solidFill>
                <a:latin typeface="Arial" charset="0"/>
                <a:cs typeface="Arial" charset="0"/>
              </a:rPr>
              <a:t>identité ou passeport en cours de </a:t>
            </a:r>
            <a:r>
              <a:rPr lang="fr-FR" altLang="ja-JP" dirty="0" smtClean="0">
                <a:solidFill>
                  <a:schemeClr val="tx1"/>
                </a:solidFill>
                <a:latin typeface="Arial" charset="0"/>
                <a:cs typeface="Arial" charset="0"/>
              </a:rPr>
              <a:t>validité ;</a:t>
            </a:r>
            <a:endParaRPr lang="fr-FR" altLang="ja-JP" dirty="0">
              <a:solidFill>
                <a:schemeClr val="tx1"/>
              </a:solidFill>
              <a:latin typeface="Arial" charset="0"/>
              <a:cs typeface="Arial" charset="0"/>
            </a:endParaRPr>
          </a:p>
          <a:p>
            <a:pPr eaLnBrk="1" hangingPunct="1">
              <a:buFont typeface="Wingdings" charset="0"/>
              <a:buChar char="Ø"/>
            </a:pPr>
            <a:r>
              <a:rPr lang="fr-FR" dirty="0">
                <a:solidFill>
                  <a:schemeClr val="tx1"/>
                </a:solidFill>
                <a:latin typeface="Arial" charset="0"/>
                <a:cs typeface="Arial" charset="0"/>
              </a:rPr>
              <a:t>  Carte européenne d’</a:t>
            </a:r>
            <a:r>
              <a:rPr lang="fr-FR" altLang="ja-JP" dirty="0">
                <a:solidFill>
                  <a:schemeClr val="tx1"/>
                </a:solidFill>
                <a:latin typeface="Arial" charset="0"/>
                <a:cs typeface="Arial" charset="0"/>
              </a:rPr>
              <a:t>assurance </a:t>
            </a:r>
            <a:r>
              <a:rPr lang="fr-FR" altLang="ja-JP" dirty="0" smtClean="0">
                <a:solidFill>
                  <a:schemeClr val="tx1"/>
                </a:solidFill>
                <a:latin typeface="Arial" charset="0"/>
                <a:cs typeface="Arial" charset="0"/>
              </a:rPr>
              <a:t>maladie ;</a:t>
            </a:r>
          </a:p>
          <a:p>
            <a:pPr eaLnBrk="1" hangingPunct="1">
              <a:buFont typeface="Wingdings" charset="0"/>
              <a:buChar char="Ø"/>
            </a:pPr>
            <a:r>
              <a:rPr lang="fr-FR" altLang="ja-JP" dirty="0" smtClean="0">
                <a:latin typeface="Arial" charset="0"/>
                <a:cs typeface="Arial" charset="0"/>
              </a:rPr>
              <a:t> Autorisation de sortie du territoire.</a:t>
            </a:r>
          </a:p>
          <a:p>
            <a:pPr marL="0" indent="0" eaLnBrk="1" hangingPunct="1">
              <a:buNone/>
            </a:pPr>
            <a:endParaRPr lang="fr-FR" altLang="ja-JP" dirty="0">
              <a:solidFill>
                <a:schemeClr val="tx1"/>
              </a:solidFill>
              <a:latin typeface="Arial" charset="0"/>
              <a:cs typeface="Arial" charset="0"/>
            </a:endParaRPr>
          </a:p>
          <a:p>
            <a:pPr eaLnBrk="1" hangingPunct="1">
              <a:buFontTx/>
              <a:buNone/>
            </a:pPr>
            <a:r>
              <a:rPr lang="fr-FR" dirty="0" smtClean="0">
                <a:solidFill>
                  <a:schemeClr val="tx1"/>
                </a:solidFill>
                <a:latin typeface="Arial" charset="0"/>
                <a:cs typeface="Arial" charset="0"/>
              </a:rPr>
              <a:t>  </a:t>
            </a:r>
            <a:endParaRPr lang="fr-FR" sz="1800" dirty="0">
              <a:solidFill>
                <a:schemeClr val="tx1"/>
              </a:solidFill>
              <a:latin typeface="Arial" charset="0"/>
              <a:cs typeface="Arial" charset="0"/>
            </a:endParaRPr>
          </a:p>
          <a:p>
            <a:pPr eaLnBrk="1" hangingPunct="1"/>
            <a:endParaRPr lang="fr-FR" dirty="0">
              <a:solidFill>
                <a:schemeClr val="tx1"/>
              </a:solidFill>
              <a:latin typeface="Arial" charset="0"/>
              <a:cs typeface="Arial" charset="0"/>
            </a:endParaRPr>
          </a:p>
        </p:txBody>
      </p:sp>
      <p:sp>
        <p:nvSpPr>
          <p:cNvPr id="6146" name="AutoShape 7"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6147" name="AutoShape 9"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pic>
        <p:nvPicPr>
          <p:cNvPr id="6148" name="Picture 11" descr="162295_640_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450" y="5744015"/>
            <a:ext cx="1908175" cy="107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13"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sp>
        <p:nvSpPr>
          <p:cNvPr id="6150" name="AutoShape 15" descr="Z"/>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pic>
        <p:nvPicPr>
          <p:cNvPr id="6151" name="Picture 17" descr="Carte-Europenne-Assurance-Maladie-CA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6" y="5817871"/>
            <a:ext cx="1301866" cy="81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ZoneTexte 9"/>
          <p:cNvSpPr txBox="1">
            <a:spLocks noChangeArrowheads="1"/>
          </p:cNvSpPr>
          <p:nvPr/>
        </p:nvSpPr>
        <p:spPr bwMode="auto">
          <a:xfrm>
            <a:off x="2601913" y="61913"/>
            <a:ext cx="5343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4000" b="1">
                <a:solidFill>
                  <a:srgbClr val="FF0000"/>
                </a:solidFill>
                <a:latin typeface="Arial" charset="0"/>
                <a:cs typeface="Arial" charset="0"/>
              </a:rPr>
              <a:t>Avant le départ</a:t>
            </a:r>
          </a:p>
        </p:txBody>
      </p:sp>
      <p:sp>
        <p:nvSpPr>
          <p:cNvPr id="2" name="ZoneTexte 1"/>
          <p:cNvSpPr txBox="1"/>
          <p:nvPr/>
        </p:nvSpPr>
        <p:spPr>
          <a:xfrm>
            <a:off x="460375" y="1794470"/>
            <a:ext cx="8242301" cy="1446550"/>
          </a:xfrm>
          <a:prstGeom prst="rect">
            <a:avLst/>
          </a:prstGeom>
          <a:noFill/>
        </p:spPr>
        <p:txBody>
          <a:bodyPr wrap="square" rtlCol="0">
            <a:spAutoFit/>
          </a:bodyPr>
          <a:lstStyle/>
          <a:p>
            <a:r>
              <a:rPr lang="fr-FR" altLang="ja-JP" sz="2200" dirty="0" smtClean="0">
                <a:latin typeface="Arial" charset="0"/>
                <a:cs typeface="Arial" charset="0"/>
              </a:rPr>
              <a:t>Votre enfant devra impérativement nous confier sa </a:t>
            </a:r>
            <a:r>
              <a:rPr lang="fr-FR" altLang="ja-JP" sz="2200" u="sng" dirty="0" smtClean="0">
                <a:latin typeface="Arial" charset="0"/>
                <a:cs typeface="Arial" charset="0"/>
              </a:rPr>
              <a:t>pièce d’identité</a:t>
            </a:r>
            <a:r>
              <a:rPr lang="fr-FR" altLang="ja-JP" sz="2200" dirty="0" smtClean="0">
                <a:latin typeface="Arial" charset="0"/>
                <a:cs typeface="Arial" charset="0"/>
              </a:rPr>
              <a:t> et sa </a:t>
            </a:r>
            <a:r>
              <a:rPr lang="fr-FR" altLang="ja-JP" sz="2200" u="sng" dirty="0" smtClean="0">
                <a:latin typeface="Arial" charset="0"/>
                <a:cs typeface="Arial" charset="0"/>
              </a:rPr>
              <a:t>carte européenne d’assurance maladie </a:t>
            </a:r>
            <a:r>
              <a:rPr lang="fr-FR" altLang="ja-JP" sz="2200" dirty="0" smtClean="0">
                <a:latin typeface="Arial" charset="0"/>
                <a:cs typeface="Arial" charset="0"/>
              </a:rPr>
              <a:t>pour le </a:t>
            </a:r>
            <a:r>
              <a:rPr lang="fr-FR" altLang="ja-JP" sz="2200" u="sng" dirty="0" smtClean="0">
                <a:latin typeface="Arial" charset="0"/>
                <a:cs typeface="Arial" charset="0"/>
              </a:rPr>
              <a:t>jeudi 14 mars </a:t>
            </a:r>
            <a:r>
              <a:rPr lang="fr-FR" altLang="ja-JP" sz="2200" dirty="0" smtClean="0">
                <a:latin typeface="Arial" charset="0"/>
                <a:cs typeface="Arial" charset="0"/>
              </a:rPr>
              <a:t>au plus tard.</a:t>
            </a:r>
            <a:endParaRPr lang="fr-FR" altLang="ja-JP" sz="2200" dirty="0" smtClean="0">
              <a:solidFill>
                <a:schemeClr val="tx1"/>
              </a:solidFill>
              <a:latin typeface="Arial" charset="0"/>
              <a:cs typeface="Arial" charset="0"/>
            </a:endParaRPr>
          </a:p>
          <a:p>
            <a:endParaRPr lang="fr-FR" sz="2200" dirty="0"/>
          </a:p>
        </p:txBody>
      </p:sp>
      <p:sp>
        <p:nvSpPr>
          <p:cNvPr id="3" name="ZoneTexte 2"/>
          <p:cNvSpPr txBox="1"/>
          <p:nvPr/>
        </p:nvSpPr>
        <p:spPr>
          <a:xfrm>
            <a:off x="222250" y="4550016"/>
            <a:ext cx="8540750" cy="1200328"/>
          </a:xfrm>
          <a:prstGeom prst="rect">
            <a:avLst/>
          </a:prstGeom>
          <a:noFill/>
        </p:spPr>
        <p:txBody>
          <a:bodyPr wrap="square" rtlCol="0">
            <a:spAutoFit/>
          </a:bodyPr>
          <a:lstStyle/>
          <a:p>
            <a:r>
              <a:rPr lang="fr-FR" sz="2400" b="1" dirty="0">
                <a:latin typeface="Arial"/>
                <a:cs typeface="Arial"/>
              </a:rPr>
              <a:t>Les papiers </a:t>
            </a:r>
            <a:r>
              <a:rPr lang="fr-FR" sz="2400" b="1" dirty="0" smtClean="0">
                <a:latin typeface="Arial"/>
                <a:cs typeface="Arial"/>
              </a:rPr>
              <a:t>d</a:t>
            </a:r>
            <a:r>
              <a:rPr lang="fr-FR" sz="2400" b="1" dirty="0" smtClean="0">
                <a:latin typeface="Arial"/>
                <a:ea typeface="ＭＳ ゴシック" charset="0"/>
                <a:cs typeface="Arial"/>
              </a:rPr>
              <a:t>’</a:t>
            </a:r>
            <a:r>
              <a:rPr lang="fr-FR" altLang="ja-JP" sz="2400" b="1" dirty="0" smtClean="0">
                <a:latin typeface="Arial"/>
                <a:ea typeface="ＭＳ ゴシック" charset="0"/>
                <a:cs typeface="Arial"/>
              </a:rPr>
              <a:t>identité </a:t>
            </a:r>
            <a:r>
              <a:rPr lang="fr-FR" altLang="ja-JP" sz="2400" b="1" dirty="0">
                <a:latin typeface="Arial"/>
                <a:ea typeface="ＭＳ ゴシック" charset="0"/>
                <a:cs typeface="Arial"/>
              </a:rPr>
              <a:t>seront en notre </a:t>
            </a:r>
            <a:r>
              <a:rPr lang="fr-FR" altLang="ja-JP" sz="2400" b="1" dirty="0" smtClean="0">
                <a:latin typeface="Arial"/>
                <a:ea typeface="ＭＳ ゴシック" charset="0"/>
                <a:cs typeface="Arial"/>
              </a:rPr>
              <a:t>possession pendant toute la durée du voyage, </a:t>
            </a:r>
            <a:r>
              <a:rPr lang="fr-FR" altLang="ja-JP" sz="2400" dirty="0">
                <a:latin typeface="Arial"/>
                <a:ea typeface="ＭＳ ゴシック" charset="0"/>
                <a:cs typeface="Arial"/>
              </a:rPr>
              <a:t>afin d’éviter toute perte de documents, notamment avant le passage des douanes</a:t>
            </a:r>
            <a:r>
              <a:rPr lang="fr-FR" altLang="ja-JP" sz="2400" dirty="0" smtClean="0">
                <a:latin typeface="Arial"/>
                <a:ea typeface="ＭＳ ゴシック" charset="0"/>
                <a:cs typeface="Arial"/>
              </a:rPr>
              <a:t>.</a:t>
            </a:r>
            <a:endParaRPr lang="fr-FR" altLang="ja-JP" sz="2400" dirty="0">
              <a:latin typeface="Arial"/>
              <a:ea typeface="ＭＳ ゴシック" charset="0"/>
              <a:cs typeface="Arial"/>
            </a:endParaRPr>
          </a:p>
        </p:txBody>
      </p:sp>
      <p:sp>
        <p:nvSpPr>
          <p:cNvPr id="12" name="ZoneTexte 11"/>
          <p:cNvSpPr txBox="1"/>
          <p:nvPr/>
        </p:nvSpPr>
        <p:spPr>
          <a:xfrm>
            <a:off x="288926" y="2955548"/>
            <a:ext cx="8540750" cy="1569660"/>
          </a:xfrm>
          <a:prstGeom prst="rect">
            <a:avLst/>
          </a:prstGeom>
          <a:noFill/>
        </p:spPr>
        <p:txBody>
          <a:bodyPr wrap="square" rtlCol="0">
            <a:spAutoFit/>
          </a:bodyPr>
          <a:lstStyle/>
          <a:p>
            <a:r>
              <a:rPr lang="fr-FR" sz="2400" b="1" dirty="0" smtClean="0">
                <a:latin typeface="Arial"/>
                <a:cs typeface="Arial"/>
              </a:rPr>
              <a:t>Il devra avoir son carnet de correspondance pendant le voyage en Angleterre. </a:t>
            </a:r>
            <a:r>
              <a:rPr lang="fr-FR" sz="2400" dirty="0" smtClean="0">
                <a:latin typeface="Arial"/>
                <a:cs typeface="Arial"/>
              </a:rPr>
              <a:t>Afin d’éviter les oublis, il le donnera à son professeur d’anglais le jeudi ou le vendredi précédant </a:t>
            </a:r>
            <a:r>
              <a:rPr lang="fr-FR" sz="2400" smtClean="0">
                <a:latin typeface="Arial"/>
                <a:cs typeface="Arial"/>
              </a:rPr>
              <a:t>le voyage (le 21 ou le 22 mars).</a:t>
            </a:r>
            <a:endParaRPr lang="fr-FR" sz="2400" b="1" dirty="0"/>
          </a:p>
        </p:txBody>
      </p:sp>
    </p:spTree>
    <p:extLst>
      <p:ext uri="{BB962C8B-B14F-4D97-AF65-F5344CB8AC3E}">
        <p14:creationId xmlns:p14="http://schemas.microsoft.com/office/powerpoint/2010/main" val="334976760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sz="quarter" idx="4294967295"/>
          </p:nvPr>
        </p:nvSpPr>
        <p:spPr>
          <a:xfrm>
            <a:off x="155575" y="392113"/>
            <a:ext cx="9113838" cy="6465887"/>
          </a:xfrm>
          <a:prstGeom prst="rect">
            <a:avLst/>
          </a:prstGeom>
        </p:spPr>
        <p:txBody>
          <a:bodyPr rtlCol="0">
            <a:noAutofit/>
          </a:bodyPr>
          <a:lstStyle/>
          <a:p>
            <a:pPr marL="45720" indent="0" eaLnBrk="1" fontAlgn="auto" hangingPunct="1">
              <a:lnSpc>
                <a:spcPct val="130000"/>
              </a:lnSpc>
              <a:spcAft>
                <a:spcPts val="0"/>
              </a:spcAft>
              <a:buClr>
                <a:schemeClr val="accent6">
                  <a:lumMod val="75000"/>
                </a:schemeClr>
              </a:buClr>
              <a:buFont typeface="Georgia" pitchFamily="18" charset="0"/>
              <a:buNone/>
              <a:defRPr/>
            </a:pPr>
            <a:r>
              <a:rPr lang="fr-FR" sz="1800" b="1" u="sng" dirty="0" smtClean="0">
                <a:solidFill>
                  <a:srgbClr val="FF0066"/>
                </a:solidFill>
                <a:latin typeface="Arial"/>
                <a:ea typeface="+mn-ea"/>
                <a:cs typeface="Arial"/>
              </a:rPr>
              <a:t>Monnaie</a:t>
            </a:r>
            <a:endParaRPr lang="fr-FR" sz="1800" u="sng" dirty="0" smtClean="0">
              <a:solidFill>
                <a:srgbClr val="FF0066"/>
              </a:solidFill>
              <a:latin typeface="Arial"/>
              <a:ea typeface="+mn-ea"/>
              <a:cs typeface="Arial"/>
            </a:endParaRPr>
          </a:p>
          <a:p>
            <a:pPr indent="-182880" eaLnBrk="1" fontAlgn="auto" hangingPunct="1">
              <a:lnSpc>
                <a:spcPct val="130000"/>
              </a:lnSpc>
              <a:spcAft>
                <a:spcPts val="0"/>
              </a:spcAft>
              <a:buClr>
                <a:schemeClr val="accent6">
                  <a:lumMod val="75000"/>
                </a:schemeClr>
              </a:buClr>
              <a:buFont typeface="Wingdings" charset="2"/>
              <a:buChar char="Ø"/>
              <a:defRPr/>
            </a:pPr>
            <a:r>
              <a:rPr lang="fr-FR" sz="1800" dirty="0" smtClean="0">
                <a:solidFill>
                  <a:schemeClr val="tx1">
                    <a:lumMod val="75000"/>
                    <a:lumOff val="25000"/>
                  </a:schemeClr>
                </a:solidFill>
                <a:latin typeface="Arial"/>
                <a:ea typeface="+mn-ea"/>
                <a:cs typeface="Arial"/>
              </a:rPr>
              <a:t> </a:t>
            </a:r>
            <a:r>
              <a:rPr lang="fr-FR" sz="1800" dirty="0" smtClean="0">
                <a:solidFill>
                  <a:schemeClr val="tx1"/>
                </a:solidFill>
                <a:latin typeface="Arial"/>
                <a:ea typeface="+mn-ea"/>
                <a:cs typeface="Arial"/>
              </a:rPr>
              <a:t>La devise utilisée au Royaume-Uni est la Livre Sterling (= </a:t>
            </a:r>
            <a:r>
              <a:rPr lang="fr-FR" sz="1800" i="1" dirty="0" smtClean="0">
                <a:solidFill>
                  <a:schemeClr val="tx1"/>
                </a:solidFill>
                <a:latin typeface="Arial"/>
                <a:ea typeface="+mn-ea"/>
                <a:cs typeface="Arial"/>
              </a:rPr>
              <a:t>Pound Sterling</a:t>
            </a:r>
            <a:r>
              <a:rPr lang="fr-FR" sz="1800" dirty="0" smtClean="0">
                <a:solidFill>
                  <a:schemeClr val="tx1"/>
                </a:solidFill>
                <a:latin typeface="Arial"/>
                <a:ea typeface="+mn-ea"/>
                <a:cs typeface="Arial"/>
              </a:rPr>
              <a:t>).</a:t>
            </a:r>
          </a:p>
          <a:p>
            <a:pPr indent="-182880" eaLnBrk="1" fontAlgn="auto" hangingPunct="1">
              <a:lnSpc>
                <a:spcPct val="130000"/>
              </a:lnSpc>
              <a:spcAft>
                <a:spcPts val="0"/>
              </a:spcAft>
              <a:buClr>
                <a:schemeClr val="accent6">
                  <a:lumMod val="75000"/>
                </a:schemeClr>
              </a:buClr>
              <a:buFont typeface="Wingdings" charset="2"/>
              <a:buChar char="Ø"/>
              <a:defRPr/>
            </a:pPr>
            <a:r>
              <a:rPr lang="fr-FR" sz="1800" dirty="0" smtClean="0">
                <a:solidFill>
                  <a:schemeClr val="tx1"/>
                </a:solidFill>
                <a:latin typeface="Arial"/>
                <a:ea typeface="+mn-ea"/>
                <a:cs typeface="Arial"/>
              </a:rPr>
              <a:t> 1€ = 0, 88€ (mi-janvier)</a:t>
            </a:r>
          </a:p>
          <a:p>
            <a:pPr indent="-182880" eaLnBrk="1" fontAlgn="auto" hangingPunct="1">
              <a:lnSpc>
                <a:spcPct val="130000"/>
              </a:lnSpc>
              <a:spcAft>
                <a:spcPts val="0"/>
              </a:spcAft>
              <a:buClr>
                <a:schemeClr val="accent6">
                  <a:lumMod val="75000"/>
                </a:schemeClr>
              </a:buClr>
              <a:buFont typeface="Arial"/>
              <a:buChar char="•"/>
              <a:defRPr/>
            </a:pPr>
            <a:endParaRPr lang="fr-FR" sz="1800" dirty="0" smtClean="0">
              <a:solidFill>
                <a:schemeClr val="accent2"/>
              </a:solidFill>
              <a:latin typeface="Arial"/>
              <a:ea typeface="+mn-ea"/>
              <a:cs typeface="Arial"/>
            </a:endParaRPr>
          </a:p>
          <a:p>
            <a:pPr indent="-182880" eaLnBrk="1" fontAlgn="auto" hangingPunct="1">
              <a:lnSpc>
                <a:spcPct val="130000"/>
              </a:lnSpc>
              <a:spcAft>
                <a:spcPts val="0"/>
              </a:spcAft>
              <a:buClr>
                <a:schemeClr val="accent6">
                  <a:lumMod val="75000"/>
                </a:schemeClr>
              </a:buClr>
              <a:buFont typeface="Wingdings" charset="2"/>
              <a:buChar char="Ø"/>
              <a:defRPr/>
            </a:pPr>
            <a:r>
              <a:rPr lang="fr-FR" sz="1800" dirty="0" smtClean="0">
                <a:solidFill>
                  <a:srgbClr val="000000"/>
                </a:solidFill>
                <a:latin typeface="Arial"/>
                <a:ea typeface="+mn-ea"/>
                <a:cs typeface="Arial"/>
              </a:rPr>
              <a:t> Il faut prévoir de changer vos euros en Livres Sterling avant le départ car il ne sera pas possible de le faire sur place. Anticiper le délai auprès de votre banque ou un bureau de change.</a:t>
            </a:r>
          </a:p>
          <a:p>
            <a:pPr marL="160020" indent="0" eaLnBrk="1" fontAlgn="auto" hangingPunct="1">
              <a:lnSpc>
                <a:spcPct val="130000"/>
              </a:lnSpc>
              <a:spcAft>
                <a:spcPts val="0"/>
              </a:spcAft>
              <a:buClr>
                <a:schemeClr val="accent6">
                  <a:lumMod val="75000"/>
                </a:schemeClr>
              </a:buClr>
              <a:buNone/>
              <a:defRPr/>
            </a:pPr>
            <a:endParaRPr lang="fr-FR" sz="1800" dirty="0" smtClean="0">
              <a:solidFill>
                <a:srgbClr val="000000"/>
              </a:solidFill>
              <a:latin typeface="Arial"/>
              <a:ea typeface="+mn-ea"/>
              <a:cs typeface="Arial"/>
            </a:endParaRPr>
          </a:p>
          <a:p>
            <a:pPr indent="-182880" eaLnBrk="1" fontAlgn="auto" hangingPunct="1">
              <a:lnSpc>
                <a:spcPct val="130000"/>
              </a:lnSpc>
              <a:spcAft>
                <a:spcPts val="0"/>
              </a:spcAft>
              <a:buClr>
                <a:schemeClr val="accent6">
                  <a:lumMod val="75000"/>
                </a:schemeClr>
              </a:buClr>
              <a:buFont typeface="Wingdings" charset="2"/>
              <a:buChar char="Ø"/>
              <a:defRPr/>
            </a:pPr>
            <a:r>
              <a:rPr lang="fr-FR" sz="1800" dirty="0" smtClean="0">
                <a:solidFill>
                  <a:srgbClr val="000000"/>
                </a:solidFill>
                <a:latin typeface="Arial"/>
                <a:cs typeface="Arial"/>
              </a:rPr>
              <a:t> Pour information : 3</a:t>
            </a:r>
            <a:r>
              <a:rPr lang="fr-FR" sz="1800" dirty="0">
                <a:solidFill>
                  <a:srgbClr val="000000"/>
                </a:solidFill>
                <a:latin typeface="Arial"/>
                <a:cs typeface="Arial"/>
              </a:rPr>
              <a:t>0</a:t>
            </a:r>
            <a:r>
              <a:rPr lang="fr-FR" sz="1800" dirty="0" smtClean="0">
                <a:solidFill>
                  <a:srgbClr val="000000"/>
                </a:solidFill>
                <a:latin typeface="Arial"/>
                <a:cs typeface="Arial"/>
              </a:rPr>
              <a:t>€ =  £26,80 ; 40€ = £35,70   ; 50€ = £44,60</a:t>
            </a:r>
            <a:endParaRPr lang="fr-FR" sz="1800" dirty="0" smtClean="0">
              <a:solidFill>
                <a:srgbClr val="000000"/>
              </a:solidFill>
              <a:latin typeface="Arial"/>
              <a:ea typeface="+mn-ea"/>
              <a:cs typeface="Arial"/>
            </a:endParaRPr>
          </a:p>
          <a:p>
            <a:pPr marL="45720" indent="0" eaLnBrk="1" fontAlgn="auto" hangingPunct="1">
              <a:lnSpc>
                <a:spcPct val="130000"/>
              </a:lnSpc>
              <a:spcAft>
                <a:spcPts val="0"/>
              </a:spcAft>
              <a:buClr>
                <a:schemeClr val="accent6">
                  <a:lumMod val="75000"/>
                </a:schemeClr>
              </a:buClr>
              <a:buFont typeface="Georgia" pitchFamily="18" charset="0"/>
              <a:buNone/>
              <a:defRPr/>
            </a:pPr>
            <a:endParaRPr lang="fr-FR" sz="1800" dirty="0" smtClean="0">
              <a:solidFill>
                <a:schemeClr val="tx1">
                  <a:lumMod val="75000"/>
                  <a:lumOff val="25000"/>
                </a:schemeClr>
              </a:solidFill>
              <a:latin typeface="Arial"/>
              <a:ea typeface="+mn-ea"/>
              <a:cs typeface="Arial"/>
            </a:endParaRPr>
          </a:p>
          <a:p>
            <a:pPr marL="45720" indent="0" eaLnBrk="1" fontAlgn="auto" hangingPunct="1">
              <a:lnSpc>
                <a:spcPct val="130000"/>
              </a:lnSpc>
              <a:spcAft>
                <a:spcPts val="0"/>
              </a:spcAft>
              <a:buClr>
                <a:schemeClr val="accent6">
                  <a:lumMod val="75000"/>
                </a:schemeClr>
              </a:buClr>
              <a:buFont typeface="Georgia" pitchFamily="18" charset="0"/>
              <a:buNone/>
              <a:defRPr/>
            </a:pPr>
            <a:r>
              <a:rPr lang="fr-FR" sz="1800" b="1" u="sng" dirty="0" smtClean="0">
                <a:solidFill>
                  <a:srgbClr val="FF0066"/>
                </a:solidFill>
                <a:latin typeface="Arial"/>
                <a:ea typeface="+mn-ea"/>
                <a:cs typeface="Arial"/>
              </a:rPr>
              <a:t>Décalage horaire</a:t>
            </a:r>
            <a:endParaRPr lang="fr-FR" sz="1800" u="sng" dirty="0" smtClean="0">
              <a:solidFill>
                <a:srgbClr val="FF0066"/>
              </a:solidFill>
              <a:latin typeface="Arial"/>
              <a:ea typeface="+mn-ea"/>
              <a:cs typeface="Arial"/>
            </a:endParaRPr>
          </a:p>
          <a:p>
            <a:pPr indent="-182880" eaLnBrk="1" fontAlgn="auto" hangingPunct="1">
              <a:lnSpc>
                <a:spcPct val="130000"/>
              </a:lnSpc>
              <a:spcAft>
                <a:spcPts val="0"/>
              </a:spcAft>
              <a:buClr>
                <a:schemeClr val="accent6">
                  <a:lumMod val="75000"/>
                </a:schemeClr>
              </a:buClr>
              <a:buFont typeface="Wingdings" charset="2"/>
              <a:buChar char="Ø"/>
              <a:defRPr/>
            </a:pPr>
            <a:r>
              <a:rPr lang="fr-FR" sz="1800" dirty="0" smtClean="0">
                <a:solidFill>
                  <a:srgbClr val="000000"/>
                </a:solidFill>
                <a:latin typeface="Arial"/>
                <a:ea typeface="+mn-ea"/>
                <a:cs typeface="Arial"/>
              </a:rPr>
              <a:t> Décalage par rapport à la France : - 1h.</a:t>
            </a:r>
          </a:p>
          <a:p>
            <a:pPr marL="45720" indent="0" eaLnBrk="1" fontAlgn="auto" hangingPunct="1">
              <a:lnSpc>
                <a:spcPct val="130000"/>
              </a:lnSpc>
              <a:spcAft>
                <a:spcPts val="0"/>
              </a:spcAft>
              <a:buClr>
                <a:schemeClr val="accent6">
                  <a:lumMod val="75000"/>
                </a:schemeClr>
              </a:buClr>
              <a:buFont typeface="Georgia" pitchFamily="18" charset="0"/>
              <a:buNone/>
              <a:defRPr/>
            </a:pPr>
            <a:r>
              <a:rPr lang="fr-FR" sz="1800" u="sng" dirty="0" smtClean="0">
                <a:solidFill>
                  <a:srgbClr val="000000"/>
                </a:solidFill>
                <a:latin typeface="Arial"/>
                <a:ea typeface="+mn-ea"/>
                <a:cs typeface="Arial"/>
              </a:rPr>
              <a:t>Ex</a:t>
            </a:r>
            <a:r>
              <a:rPr lang="fr-FR" sz="1800" dirty="0" smtClean="0">
                <a:solidFill>
                  <a:srgbClr val="000000"/>
                </a:solidFill>
                <a:latin typeface="Arial"/>
                <a:ea typeface="+mn-ea"/>
                <a:cs typeface="Arial"/>
              </a:rPr>
              <a:t> : Quand il est 18h00 en France, il est 17h00 </a:t>
            </a:r>
            <a:r>
              <a:rPr lang="fr-FR" sz="1800" dirty="0" smtClean="0">
                <a:solidFill>
                  <a:srgbClr val="000000"/>
                </a:solidFill>
                <a:latin typeface="Arial"/>
                <a:cs typeface="Arial"/>
              </a:rPr>
              <a:t>au Royaume-Uni</a:t>
            </a:r>
            <a:r>
              <a:rPr lang="fr-FR" sz="1800" dirty="0" smtClean="0">
                <a:solidFill>
                  <a:srgbClr val="000000"/>
                </a:solidFill>
                <a:latin typeface="Arial"/>
                <a:ea typeface="+mn-ea"/>
                <a:cs typeface="Arial"/>
              </a:rPr>
              <a:t>.</a:t>
            </a:r>
          </a:p>
        </p:txBody>
      </p:sp>
      <p:sp>
        <p:nvSpPr>
          <p:cNvPr id="8194" name="AutoShape 5" descr="9k="/>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z="1800"/>
          </a:p>
        </p:txBody>
      </p:sp>
      <p:pic>
        <p:nvPicPr>
          <p:cNvPr id="8195" name="Picture 7" descr="UK-British-Pound-ster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46038"/>
            <a:ext cx="12954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392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xEl>
                                              <p:pRg st="8" end="8"/>
                                            </p:txEl>
                                          </p:spTgt>
                                        </p:tgtEl>
                                        <p:attrNameLst>
                                          <p:attrName>style.visibility</p:attrName>
                                        </p:attrNameLst>
                                      </p:cBhvr>
                                      <p:to>
                                        <p:strVal val="visible"/>
                                      </p:to>
                                    </p:set>
                                    <p:animEffect transition="in" filter="blinds(horizontal)">
                                      <p:cBhvr>
                                        <p:cTn id="7" dur="500"/>
                                        <p:tgtEl>
                                          <p:spTgt spid="4099">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99">
                                            <p:txEl>
                                              <p:pRg st="9" end="9"/>
                                            </p:txEl>
                                          </p:spTgt>
                                        </p:tgtEl>
                                        <p:attrNameLst>
                                          <p:attrName>style.visibility</p:attrName>
                                        </p:attrNameLst>
                                      </p:cBhvr>
                                      <p:to>
                                        <p:strVal val="visible"/>
                                      </p:to>
                                    </p:set>
                                    <p:animEffect transition="in" filter="blinds(horizontal)">
                                      <p:cBhvr>
                                        <p:cTn id="10" dur="500"/>
                                        <p:tgtEl>
                                          <p:spTgt spid="4099">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099">
                                            <p:txEl>
                                              <p:pRg st="10" end="10"/>
                                            </p:txEl>
                                          </p:spTgt>
                                        </p:tgtEl>
                                        <p:attrNameLst>
                                          <p:attrName>style.visibility</p:attrName>
                                        </p:attrNameLst>
                                      </p:cBhvr>
                                      <p:to>
                                        <p:strVal val="visible"/>
                                      </p:to>
                                    </p:set>
                                    <p:animEffect transition="in" filter="blinds(horizontal)">
                                      <p:cBhvr>
                                        <p:cTn id="13" dur="500"/>
                                        <p:tgtEl>
                                          <p:spTgt spid="4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sz="quarter" idx="4294967295"/>
          </p:nvPr>
        </p:nvSpPr>
        <p:spPr>
          <a:xfrm>
            <a:off x="457200" y="260350"/>
            <a:ext cx="6994525" cy="5865813"/>
          </a:xfrm>
          <a:prstGeom prst="rect">
            <a:avLst/>
          </a:prstGeom>
        </p:spPr>
        <p:txBody>
          <a:bodyPr rtlCol="0">
            <a:noAutofit/>
          </a:bodyPr>
          <a:lstStyle/>
          <a:p>
            <a:pPr marL="45720" indent="0" eaLnBrk="1" fontAlgn="auto" hangingPunct="1">
              <a:lnSpc>
                <a:spcPct val="80000"/>
              </a:lnSpc>
              <a:buClr>
                <a:schemeClr val="accent6">
                  <a:lumMod val="75000"/>
                </a:schemeClr>
              </a:buClr>
              <a:buFont typeface="Georgia" pitchFamily="18" charset="0"/>
              <a:buNone/>
              <a:defRPr/>
            </a:pPr>
            <a:r>
              <a:rPr lang="fr-FR" sz="1700" b="1" u="sng" dirty="0">
                <a:solidFill>
                  <a:srgbClr val="FF0066"/>
                </a:solidFill>
                <a:latin typeface="Arial"/>
                <a:ea typeface="+mn-ea"/>
                <a:cs typeface="Arial"/>
              </a:rPr>
              <a:t>Téléphone portable</a:t>
            </a:r>
            <a:endParaRPr lang="fr-FR" sz="1700" u="sng" dirty="0">
              <a:solidFill>
                <a:srgbClr val="FF0066"/>
              </a:solidFill>
              <a:latin typeface="Arial"/>
              <a:ea typeface="+mn-ea"/>
              <a:cs typeface="Arial"/>
            </a:endParaRPr>
          </a:p>
          <a:p>
            <a:pPr indent="-182880" eaLnBrk="1" fontAlgn="auto" hangingPunct="1">
              <a:lnSpc>
                <a:spcPct val="80000"/>
              </a:lnSpc>
              <a:buClr>
                <a:schemeClr val="accent6">
                  <a:lumMod val="75000"/>
                </a:schemeClr>
              </a:buClr>
              <a:buFont typeface="Wingdings" charset="2"/>
              <a:buChar char="Ø"/>
              <a:defRPr/>
            </a:pPr>
            <a:r>
              <a:rPr lang="fr-FR" sz="1700" dirty="0">
                <a:latin typeface="Arial"/>
                <a:ea typeface="+mn-ea"/>
                <a:cs typeface="Arial"/>
              </a:rPr>
              <a:t>Les appels passés </a:t>
            </a:r>
            <a:r>
              <a:rPr lang="fr-FR" sz="1700" dirty="0" smtClean="0">
                <a:latin typeface="Arial"/>
                <a:ea typeface="+mn-ea"/>
                <a:cs typeface="Arial"/>
              </a:rPr>
              <a:t>ainsi </a:t>
            </a:r>
            <a:r>
              <a:rPr lang="fr-FR" sz="1700" dirty="0">
                <a:latin typeface="Arial"/>
                <a:ea typeface="+mn-ea"/>
                <a:cs typeface="Arial"/>
              </a:rPr>
              <a:t>que les SMS envoyés </a:t>
            </a:r>
            <a:r>
              <a:rPr lang="fr-FR" sz="1700" dirty="0" smtClean="0">
                <a:latin typeface="Arial"/>
                <a:ea typeface="+mn-ea"/>
                <a:cs typeface="Arial"/>
              </a:rPr>
              <a:t>ne sont plus surtaxés</a:t>
            </a:r>
            <a:r>
              <a:rPr lang="fr-FR" sz="1700" dirty="0">
                <a:latin typeface="Arial"/>
                <a:ea typeface="+mn-ea"/>
                <a:cs typeface="Arial"/>
              </a:rPr>
              <a:t>. Il faut penser à désactiver la connexion.                                                         (4G/3G, Internet ou bien vérifier les facturations </a:t>
            </a:r>
            <a:r>
              <a:rPr lang="fr-FR" sz="1700" u="sng" dirty="0">
                <a:latin typeface="Arial"/>
                <a:ea typeface="+mn-ea"/>
                <a:cs typeface="Arial"/>
              </a:rPr>
              <a:t>auprès de votre opérateur</a:t>
            </a:r>
            <a:r>
              <a:rPr lang="fr-FR" sz="1700" dirty="0">
                <a:latin typeface="Arial"/>
                <a:ea typeface="+mn-ea"/>
                <a:cs typeface="Arial"/>
              </a:rPr>
              <a:t>). </a:t>
            </a:r>
            <a:r>
              <a:rPr lang="fr-FR" sz="1700" dirty="0" smtClean="0">
                <a:latin typeface="Arial"/>
                <a:ea typeface="+mn-ea"/>
                <a:cs typeface="Arial"/>
              </a:rPr>
              <a:t>Vous pourrez joindre vos enfants dans les familles, le soir.</a:t>
            </a:r>
          </a:p>
          <a:p>
            <a:pPr marL="45720" indent="0" eaLnBrk="1" fontAlgn="auto" hangingPunct="1">
              <a:lnSpc>
                <a:spcPct val="80000"/>
              </a:lnSpc>
              <a:buClr>
                <a:schemeClr val="accent6">
                  <a:lumMod val="75000"/>
                </a:schemeClr>
              </a:buClr>
              <a:buFont typeface="Georgia" charset="0"/>
              <a:buNone/>
              <a:defRPr/>
            </a:pPr>
            <a:endParaRPr lang="fr-FR" sz="1700" dirty="0">
              <a:solidFill>
                <a:schemeClr val="tx1">
                  <a:lumMod val="75000"/>
                  <a:lumOff val="25000"/>
                </a:schemeClr>
              </a:solidFill>
              <a:latin typeface="Arial"/>
              <a:ea typeface="+mn-ea"/>
              <a:cs typeface="Arial"/>
            </a:endParaRPr>
          </a:p>
          <a:p>
            <a:pPr marL="45720" indent="0" eaLnBrk="1" fontAlgn="auto" hangingPunct="1">
              <a:lnSpc>
                <a:spcPct val="80000"/>
              </a:lnSpc>
              <a:buClr>
                <a:schemeClr val="accent6">
                  <a:lumMod val="75000"/>
                </a:schemeClr>
              </a:buClr>
              <a:buFont typeface="Georgia" pitchFamily="18" charset="0"/>
              <a:buNone/>
              <a:defRPr/>
            </a:pPr>
            <a:r>
              <a:rPr lang="fr-FR" sz="1700" b="1" u="sng" dirty="0">
                <a:solidFill>
                  <a:srgbClr val="FF0066"/>
                </a:solidFill>
                <a:latin typeface="Arial"/>
                <a:ea typeface="+mn-ea"/>
                <a:cs typeface="Arial"/>
              </a:rPr>
              <a:t>Electricité</a:t>
            </a:r>
            <a:endParaRPr lang="fr-FR" sz="1700" u="sng" dirty="0">
              <a:solidFill>
                <a:srgbClr val="FF0066"/>
              </a:solidFill>
              <a:latin typeface="Arial"/>
              <a:ea typeface="+mn-ea"/>
              <a:cs typeface="Arial"/>
            </a:endParaRPr>
          </a:p>
          <a:p>
            <a:pPr indent="-182880" eaLnBrk="1" fontAlgn="auto" hangingPunct="1">
              <a:lnSpc>
                <a:spcPct val="80000"/>
              </a:lnSpc>
              <a:buClr>
                <a:schemeClr val="accent6">
                  <a:lumMod val="75000"/>
                </a:schemeClr>
              </a:buClr>
              <a:buFont typeface="Wingdings" charset="2"/>
              <a:buChar char="Ø"/>
              <a:defRPr/>
            </a:pPr>
            <a:r>
              <a:rPr lang="fr-FR" sz="1700" dirty="0">
                <a:solidFill>
                  <a:srgbClr val="000000"/>
                </a:solidFill>
                <a:latin typeface="Arial"/>
                <a:ea typeface="+mn-ea"/>
                <a:cs typeface="Arial"/>
              </a:rPr>
              <a:t>Un adaptateur est nécessaire pour tous les appareils électriques français : 3 broches rectangulaires</a:t>
            </a:r>
            <a:r>
              <a:rPr lang="fr-FR" sz="1700" dirty="0" smtClean="0">
                <a:solidFill>
                  <a:srgbClr val="000000"/>
                </a:solidFill>
                <a:latin typeface="Arial"/>
                <a:ea typeface="+mn-ea"/>
                <a:cs typeface="Arial"/>
              </a:rPr>
              <a:t>. (</a:t>
            </a:r>
            <a:r>
              <a:rPr lang="fr-FR" sz="1700" dirty="0">
                <a:solidFill>
                  <a:srgbClr val="000000"/>
                </a:solidFill>
                <a:latin typeface="Arial"/>
                <a:ea typeface="+mn-ea"/>
                <a:cs typeface="Arial"/>
              </a:rPr>
              <a:t>pour les chargeurs téléphones, appareils photos, sèche cheveux…). </a:t>
            </a:r>
          </a:p>
          <a:p>
            <a:pPr indent="-182880" eaLnBrk="1" fontAlgn="auto" hangingPunct="1">
              <a:lnSpc>
                <a:spcPct val="80000"/>
              </a:lnSpc>
              <a:buClr>
                <a:schemeClr val="accent6">
                  <a:lumMod val="75000"/>
                </a:schemeClr>
              </a:buClr>
              <a:buFont typeface="Georgia" pitchFamily="18" charset="0"/>
              <a:buChar char="*"/>
              <a:defRPr/>
            </a:pPr>
            <a:endParaRPr lang="fr-FR" sz="1700" dirty="0">
              <a:solidFill>
                <a:schemeClr val="tx1">
                  <a:lumMod val="75000"/>
                  <a:lumOff val="25000"/>
                </a:schemeClr>
              </a:solidFill>
              <a:latin typeface="Arial"/>
              <a:ea typeface="+mn-ea"/>
              <a:cs typeface="Arial"/>
            </a:endParaRPr>
          </a:p>
          <a:p>
            <a:pPr marL="45720" indent="0" eaLnBrk="1" fontAlgn="auto" hangingPunct="1">
              <a:lnSpc>
                <a:spcPct val="80000"/>
              </a:lnSpc>
              <a:buClr>
                <a:schemeClr val="accent6">
                  <a:lumMod val="75000"/>
                </a:schemeClr>
              </a:buClr>
              <a:buFont typeface="Georgia" pitchFamily="18" charset="0"/>
              <a:buNone/>
              <a:defRPr/>
            </a:pPr>
            <a:r>
              <a:rPr lang="fr-FR" sz="1700" b="1" u="sng" dirty="0">
                <a:solidFill>
                  <a:srgbClr val="FF0066"/>
                </a:solidFill>
                <a:latin typeface="Arial"/>
                <a:ea typeface="+mn-ea"/>
                <a:cs typeface="Arial"/>
              </a:rPr>
              <a:t>Couteaux de poche</a:t>
            </a:r>
            <a:endParaRPr lang="fr-FR" sz="1700" u="sng" dirty="0">
              <a:solidFill>
                <a:srgbClr val="FF0066"/>
              </a:solidFill>
              <a:latin typeface="Arial"/>
              <a:ea typeface="+mn-ea"/>
              <a:cs typeface="Arial"/>
            </a:endParaRPr>
          </a:p>
          <a:p>
            <a:pPr indent="-182880" eaLnBrk="1" fontAlgn="auto" hangingPunct="1">
              <a:lnSpc>
                <a:spcPct val="80000"/>
              </a:lnSpc>
              <a:buClr>
                <a:schemeClr val="accent6">
                  <a:lumMod val="75000"/>
                </a:schemeClr>
              </a:buClr>
              <a:buFont typeface="Wingdings" charset="2"/>
              <a:buChar char="Ø"/>
              <a:defRPr/>
            </a:pPr>
            <a:r>
              <a:rPr lang="fr-FR" sz="1700" dirty="0">
                <a:solidFill>
                  <a:srgbClr val="000000"/>
                </a:solidFill>
                <a:latin typeface="Arial"/>
                <a:ea typeface="+mn-ea"/>
                <a:cs typeface="Arial"/>
              </a:rPr>
              <a:t>Il est interdit </a:t>
            </a:r>
            <a:r>
              <a:rPr lang="fr-FR" sz="1700" dirty="0" smtClean="0">
                <a:solidFill>
                  <a:srgbClr val="000000"/>
                </a:solidFill>
                <a:latin typeface="Arial"/>
                <a:ea typeface="+mn-ea"/>
                <a:cs typeface="Arial"/>
              </a:rPr>
              <a:t>d’</a:t>
            </a:r>
            <a:r>
              <a:rPr lang="fr-FR" altLang="ja-JP" sz="1700" dirty="0" smtClean="0">
                <a:solidFill>
                  <a:srgbClr val="000000"/>
                </a:solidFill>
                <a:latin typeface="Arial"/>
                <a:ea typeface="+mn-ea"/>
                <a:cs typeface="Arial"/>
              </a:rPr>
              <a:t>avoir </a:t>
            </a:r>
            <a:r>
              <a:rPr lang="fr-FR" altLang="ja-JP" sz="1700" dirty="0">
                <a:solidFill>
                  <a:srgbClr val="000000"/>
                </a:solidFill>
                <a:latin typeface="Arial"/>
                <a:ea typeface="+mn-ea"/>
                <a:cs typeface="Arial"/>
              </a:rPr>
              <a:t>sur soi un couteau pointu ou couteau suisse (pour le pique-nique par exemple), ou tout autre objet tranchant.</a:t>
            </a:r>
          </a:p>
          <a:p>
            <a:pPr indent="-182880" eaLnBrk="1" fontAlgn="auto" hangingPunct="1">
              <a:lnSpc>
                <a:spcPct val="80000"/>
              </a:lnSpc>
              <a:buClr>
                <a:schemeClr val="accent6">
                  <a:lumMod val="75000"/>
                </a:schemeClr>
              </a:buClr>
              <a:buFont typeface="Wingdings" charset="2"/>
              <a:buChar char="Ø"/>
              <a:defRPr/>
            </a:pPr>
            <a:r>
              <a:rPr lang="fr-FR" sz="1700" dirty="0" smtClean="0">
                <a:solidFill>
                  <a:srgbClr val="000000"/>
                </a:solidFill>
                <a:latin typeface="Arial"/>
                <a:ea typeface="+mn-ea"/>
                <a:cs typeface="Arial"/>
              </a:rPr>
              <a:t> De nombreux contrôles sont effectués à l’</a:t>
            </a:r>
            <a:r>
              <a:rPr lang="fr-FR" altLang="ja-JP" sz="1700" dirty="0" smtClean="0">
                <a:solidFill>
                  <a:srgbClr val="000000"/>
                </a:solidFill>
                <a:latin typeface="Arial"/>
                <a:ea typeface="+mn-ea"/>
                <a:cs typeface="Arial"/>
              </a:rPr>
              <a:t>entrée des monuments. De même les pointeurs lasers et les bombes lacrymogènes sont interdits.</a:t>
            </a:r>
          </a:p>
          <a:p>
            <a:pPr indent="-182880" eaLnBrk="1" fontAlgn="auto" hangingPunct="1">
              <a:lnSpc>
                <a:spcPct val="80000"/>
              </a:lnSpc>
              <a:buClr>
                <a:schemeClr val="accent6">
                  <a:lumMod val="75000"/>
                </a:schemeClr>
              </a:buClr>
              <a:buFont typeface="Georgia" pitchFamily="18" charset="0"/>
              <a:buChar char="*"/>
              <a:defRPr/>
            </a:pPr>
            <a:endParaRPr lang="fr-FR" sz="1700" dirty="0">
              <a:solidFill>
                <a:schemeClr val="tx1">
                  <a:lumMod val="75000"/>
                  <a:lumOff val="25000"/>
                </a:schemeClr>
              </a:solidFill>
              <a:latin typeface="Arial"/>
              <a:ea typeface="+mn-ea"/>
              <a:cs typeface="Arial"/>
            </a:endParaRPr>
          </a:p>
          <a:p>
            <a:pPr indent="-182880" eaLnBrk="1" fontAlgn="auto" hangingPunct="1">
              <a:lnSpc>
                <a:spcPct val="80000"/>
              </a:lnSpc>
              <a:buClr>
                <a:schemeClr val="accent6">
                  <a:lumMod val="75000"/>
                </a:schemeClr>
              </a:buClr>
              <a:buFont typeface="Wingdings" charset="2"/>
              <a:buChar char="Ø"/>
              <a:defRPr/>
            </a:pPr>
            <a:r>
              <a:rPr lang="fr-FR" sz="1700" dirty="0">
                <a:solidFill>
                  <a:srgbClr val="000000"/>
                </a:solidFill>
                <a:latin typeface="Arial"/>
                <a:ea typeface="+mn-ea"/>
                <a:cs typeface="Arial"/>
              </a:rPr>
              <a:t>Les</a:t>
            </a:r>
            <a:r>
              <a:rPr lang="fr-FR" sz="1700" dirty="0">
                <a:solidFill>
                  <a:schemeClr val="tx1">
                    <a:lumMod val="75000"/>
                    <a:lumOff val="25000"/>
                  </a:schemeClr>
                </a:solidFill>
                <a:latin typeface="Arial"/>
                <a:ea typeface="+mn-ea"/>
                <a:cs typeface="Arial"/>
              </a:rPr>
              <a:t> </a:t>
            </a:r>
            <a:r>
              <a:rPr lang="fr-FR" sz="1700" b="1" dirty="0">
                <a:solidFill>
                  <a:srgbClr val="FF0066"/>
                </a:solidFill>
                <a:latin typeface="Arial"/>
                <a:ea typeface="+mn-ea"/>
                <a:cs typeface="Arial"/>
              </a:rPr>
              <a:t>objets de </a:t>
            </a:r>
            <a:r>
              <a:rPr lang="fr-FR" sz="1700" b="1" dirty="0" smtClean="0">
                <a:solidFill>
                  <a:srgbClr val="FF0066"/>
                </a:solidFill>
                <a:latin typeface="Arial"/>
                <a:ea typeface="+mn-ea"/>
                <a:cs typeface="Arial"/>
              </a:rPr>
              <a:t>valeur</a:t>
            </a:r>
            <a:r>
              <a:rPr lang="fr-FR" sz="1700" dirty="0" smtClean="0">
                <a:solidFill>
                  <a:srgbClr val="000000"/>
                </a:solidFill>
                <a:latin typeface="Arial"/>
                <a:ea typeface="+mn-ea"/>
                <a:cs typeface="Arial"/>
              </a:rPr>
              <a:t> </a:t>
            </a:r>
            <a:r>
              <a:rPr lang="fr-FR" sz="1700" dirty="0">
                <a:solidFill>
                  <a:srgbClr val="000000"/>
                </a:solidFill>
                <a:latin typeface="Arial"/>
                <a:ea typeface="+mn-ea"/>
                <a:cs typeface="Arial"/>
              </a:rPr>
              <a:t>restent sous la responsabilité des élèves. Vous devrez veiller à ne rien oublier dans les familles (aucune garantie ne peut être accordée pour récupérer quoi que ce soit). Nul ne saurait être tenu pour responsable de pertes, vols ou oublis </a:t>
            </a:r>
            <a:r>
              <a:rPr lang="fr-FR" sz="1700" dirty="0" smtClean="0">
                <a:solidFill>
                  <a:srgbClr val="000000"/>
                </a:solidFill>
                <a:latin typeface="Arial"/>
                <a:ea typeface="+mn-ea"/>
                <a:cs typeface="Arial"/>
              </a:rPr>
              <a:t>d’</a:t>
            </a:r>
            <a:r>
              <a:rPr lang="fr-FR" altLang="ja-JP" sz="1700" dirty="0" smtClean="0">
                <a:solidFill>
                  <a:srgbClr val="000000"/>
                </a:solidFill>
                <a:latin typeface="Arial"/>
                <a:ea typeface="+mn-ea"/>
                <a:cs typeface="Arial"/>
              </a:rPr>
              <a:t>objets </a:t>
            </a:r>
            <a:r>
              <a:rPr lang="fr-FR" altLang="ja-JP" sz="1700" dirty="0">
                <a:solidFill>
                  <a:srgbClr val="000000"/>
                </a:solidFill>
                <a:latin typeface="Arial"/>
                <a:ea typeface="+mn-ea"/>
                <a:cs typeface="Arial"/>
              </a:rPr>
              <a:t>personnels de valeur.</a:t>
            </a:r>
          </a:p>
          <a:p>
            <a:pPr indent="-182880" eaLnBrk="1" fontAlgn="auto" hangingPunct="1">
              <a:lnSpc>
                <a:spcPct val="80000"/>
              </a:lnSpc>
              <a:buClr>
                <a:schemeClr val="accent6">
                  <a:lumMod val="75000"/>
                </a:schemeClr>
              </a:buClr>
              <a:buFont typeface="Georgia" pitchFamily="18" charset="0"/>
              <a:buChar char="*"/>
              <a:defRPr/>
            </a:pPr>
            <a:endParaRPr lang="fr-FR" sz="1700" dirty="0">
              <a:solidFill>
                <a:schemeClr val="tx1">
                  <a:lumMod val="75000"/>
                  <a:lumOff val="25000"/>
                </a:schemeClr>
              </a:solidFill>
              <a:latin typeface="Arial"/>
              <a:ea typeface="+mn-ea"/>
              <a:cs typeface="Arial"/>
            </a:endParaRPr>
          </a:p>
          <a:p>
            <a:pPr indent="-182880" eaLnBrk="1" fontAlgn="auto" hangingPunct="1">
              <a:lnSpc>
                <a:spcPct val="80000"/>
              </a:lnSpc>
              <a:buClr>
                <a:schemeClr val="accent6">
                  <a:lumMod val="75000"/>
                </a:schemeClr>
              </a:buClr>
              <a:buFont typeface="Wingdings" charset="2"/>
              <a:buChar char="Ø"/>
              <a:defRPr/>
            </a:pPr>
            <a:r>
              <a:rPr lang="fr-FR" sz="1700" dirty="0">
                <a:solidFill>
                  <a:srgbClr val="000000"/>
                </a:solidFill>
                <a:latin typeface="Arial"/>
                <a:ea typeface="+mn-ea"/>
                <a:cs typeface="Arial"/>
              </a:rPr>
              <a:t>Les</a:t>
            </a:r>
            <a:r>
              <a:rPr lang="fr-FR" sz="1700" dirty="0">
                <a:solidFill>
                  <a:schemeClr val="tx1">
                    <a:lumMod val="75000"/>
                    <a:lumOff val="25000"/>
                  </a:schemeClr>
                </a:solidFill>
                <a:latin typeface="Arial"/>
                <a:ea typeface="+mn-ea"/>
                <a:cs typeface="Arial"/>
              </a:rPr>
              <a:t> </a:t>
            </a:r>
            <a:r>
              <a:rPr lang="fr-FR" sz="1700" b="1" dirty="0" smtClean="0">
                <a:solidFill>
                  <a:srgbClr val="FF0066"/>
                </a:solidFill>
                <a:latin typeface="Arial"/>
                <a:ea typeface="+mn-ea"/>
                <a:cs typeface="Arial"/>
              </a:rPr>
              <a:t>fers à lisser/ friser </a:t>
            </a:r>
            <a:r>
              <a:rPr lang="fr-FR" sz="1700" dirty="0" smtClean="0">
                <a:solidFill>
                  <a:srgbClr val="000000"/>
                </a:solidFill>
                <a:latin typeface="Arial"/>
                <a:ea typeface="+mn-ea"/>
                <a:cs typeface="Arial"/>
              </a:rPr>
              <a:t>sont </a:t>
            </a:r>
            <a:r>
              <a:rPr lang="fr-FR" sz="1700" dirty="0">
                <a:solidFill>
                  <a:srgbClr val="000000"/>
                </a:solidFill>
                <a:latin typeface="Arial"/>
                <a:ea typeface="+mn-ea"/>
                <a:cs typeface="Arial"/>
              </a:rPr>
              <a:t>strictement </a:t>
            </a:r>
            <a:r>
              <a:rPr lang="fr-FR" sz="1700" dirty="0" smtClean="0">
                <a:solidFill>
                  <a:srgbClr val="000000"/>
                </a:solidFill>
                <a:latin typeface="Arial"/>
                <a:ea typeface="+mn-ea"/>
                <a:cs typeface="Arial"/>
              </a:rPr>
              <a:t>interdits</a:t>
            </a:r>
            <a:r>
              <a:rPr lang="fr-FR" sz="1700" dirty="0">
                <a:solidFill>
                  <a:srgbClr val="000000"/>
                </a:solidFill>
                <a:latin typeface="Arial"/>
                <a:cs typeface="Arial"/>
              </a:rPr>
              <a:t>.</a:t>
            </a:r>
            <a:endParaRPr lang="fr-FR" sz="1700" dirty="0">
              <a:solidFill>
                <a:schemeClr val="tx1">
                  <a:lumMod val="75000"/>
                  <a:lumOff val="25000"/>
                </a:schemeClr>
              </a:solidFill>
              <a:latin typeface="Arial"/>
              <a:ea typeface="+mn-ea"/>
              <a:cs typeface="Aria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149225"/>
            <a:ext cx="1062038"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3201988"/>
            <a:ext cx="7143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20" name="Picture 11" descr="380x285-cz5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1706563"/>
            <a:ext cx="153193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3" descr=" BaByliss PRO PRO Ti Ionic BAB2091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5800725"/>
            <a:ext cx="11334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a:xfrm>
            <a:off x="7451725" y="3111500"/>
            <a:ext cx="1389063" cy="1144588"/>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9223" name="Imag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5875" y="4343400"/>
            <a:ext cx="9509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10"/>
          <p:cNvCxnSpPr/>
          <p:nvPr/>
        </p:nvCxnSpPr>
        <p:spPr>
          <a:xfrm>
            <a:off x="7458075" y="5691188"/>
            <a:ext cx="1277938" cy="1122362"/>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flipV="1">
            <a:off x="7562850" y="3111500"/>
            <a:ext cx="1277938" cy="1004888"/>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7500938" y="5738813"/>
            <a:ext cx="1277937" cy="1006475"/>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667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1">
                                            <p:txEl>
                                              <p:pRg st="3" end="3"/>
                                            </p:txEl>
                                          </p:spTgt>
                                        </p:tgtEl>
                                        <p:attrNameLst>
                                          <p:attrName>style.visibility</p:attrName>
                                        </p:attrNameLst>
                                      </p:cBhvr>
                                      <p:to>
                                        <p:strVal val="visible"/>
                                      </p:to>
                                    </p:set>
                                    <p:animEffect transition="in" filter="checkerboard(across)">
                                      <p:cBhvr>
                                        <p:cTn id="7" dur="500"/>
                                        <p:tgtEl>
                                          <p:spTgt spid="5121">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121">
                                            <p:txEl>
                                              <p:pRg st="4" end="4"/>
                                            </p:txEl>
                                          </p:spTgt>
                                        </p:tgtEl>
                                        <p:attrNameLst>
                                          <p:attrName>style.visibility</p:attrName>
                                        </p:attrNameLst>
                                      </p:cBhvr>
                                      <p:to>
                                        <p:strVal val="visible"/>
                                      </p:to>
                                    </p:set>
                                    <p:animEffect transition="in" filter="checkerboard(across)">
                                      <p:cBhvr>
                                        <p:cTn id="10" dur="500"/>
                                        <p:tgtEl>
                                          <p:spTgt spid="5121">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121">
                                            <p:txEl>
                                              <p:pRg st="6" end="6"/>
                                            </p:txEl>
                                          </p:spTgt>
                                        </p:tgtEl>
                                        <p:attrNameLst>
                                          <p:attrName>style.visibility</p:attrName>
                                        </p:attrNameLst>
                                      </p:cBhvr>
                                      <p:to>
                                        <p:strVal val="visible"/>
                                      </p:to>
                                    </p:set>
                                    <p:animEffect transition="in" filter="checkerboard(across)">
                                      <p:cBhvr>
                                        <p:cTn id="15" dur="500"/>
                                        <p:tgtEl>
                                          <p:spTgt spid="5121">
                                            <p:txEl>
                                              <p:pRg st="6" end="6"/>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121">
                                            <p:txEl>
                                              <p:pRg st="7" end="7"/>
                                            </p:txEl>
                                          </p:spTgt>
                                        </p:tgtEl>
                                        <p:attrNameLst>
                                          <p:attrName>style.visibility</p:attrName>
                                        </p:attrNameLst>
                                      </p:cBhvr>
                                      <p:to>
                                        <p:strVal val="visible"/>
                                      </p:to>
                                    </p:set>
                                    <p:animEffect transition="in" filter="checkerboard(across)">
                                      <p:cBhvr>
                                        <p:cTn id="18" dur="500"/>
                                        <p:tgtEl>
                                          <p:spTgt spid="5121">
                                            <p:txEl>
                                              <p:pRg st="7" end="7"/>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5121">
                                            <p:txEl>
                                              <p:pRg st="8" end="8"/>
                                            </p:txEl>
                                          </p:spTgt>
                                        </p:tgtEl>
                                        <p:attrNameLst>
                                          <p:attrName>style.visibility</p:attrName>
                                        </p:attrNameLst>
                                      </p:cBhvr>
                                      <p:to>
                                        <p:strVal val="visible"/>
                                      </p:to>
                                    </p:set>
                                    <p:animEffect transition="in" filter="checkerboard(across)">
                                      <p:cBhvr>
                                        <p:cTn id="21" dur="500"/>
                                        <p:tgtEl>
                                          <p:spTgt spid="5121">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21">
                                            <p:txEl>
                                              <p:pRg st="10" end="1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5121">
                                            <p:txEl>
                                              <p:pRg st="12" end="12"/>
                                            </p:txEl>
                                          </p:spTgt>
                                        </p:tgtEl>
                                        <p:attrNameLst>
                                          <p:attrName>style.visibility</p:attrName>
                                        </p:attrNameLst>
                                      </p:cBhvr>
                                      <p:to>
                                        <p:strVal val="visible"/>
                                      </p:to>
                                    </p:set>
                                    <p:animEffect transition="in" filter="checkerboard(across)">
                                      <p:cBhvr>
                                        <p:cTn id="30" dur="500"/>
                                        <p:tgtEl>
                                          <p:spTgt spid="51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2762250" y="1061790"/>
            <a:ext cx="5986463"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auto">
              <a:spcBef>
                <a:spcPct val="50000"/>
              </a:spcBef>
              <a:spcAft>
                <a:spcPts val="0"/>
              </a:spcAft>
              <a:defRPr/>
            </a:pPr>
            <a:r>
              <a:rPr lang="fr-FR" sz="1800" dirty="0">
                <a:solidFill>
                  <a:srgbClr val="000000"/>
                </a:solidFill>
                <a:latin typeface="Arial"/>
                <a:ea typeface="+mn-ea"/>
                <a:cs typeface="Arial"/>
              </a:rPr>
              <a:t>Un </a:t>
            </a:r>
            <a:r>
              <a:rPr lang="fr-FR" sz="1800" dirty="0" smtClean="0">
                <a:solidFill>
                  <a:srgbClr val="000000"/>
                </a:solidFill>
                <a:latin typeface="Arial"/>
                <a:ea typeface="+mn-ea"/>
                <a:cs typeface="Arial"/>
              </a:rPr>
              <a:t>temps frais, humide et </a:t>
            </a:r>
            <a:r>
              <a:rPr lang="fr-FR" sz="1800" u="sng" dirty="0">
                <a:solidFill>
                  <a:srgbClr val="000000"/>
                </a:solidFill>
                <a:latin typeface="Arial"/>
                <a:ea typeface="+mn-ea"/>
                <a:cs typeface="Arial"/>
              </a:rPr>
              <a:t>changeant</a:t>
            </a:r>
            <a:r>
              <a:rPr lang="fr-FR" sz="1800" dirty="0">
                <a:solidFill>
                  <a:srgbClr val="000000"/>
                </a:solidFill>
                <a:latin typeface="Arial"/>
                <a:ea typeface="+mn-ea"/>
                <a:cs typeface="Arial"/>
              </a:rPr>
              <a:t> : les pluies peuvent être courtes et intermittentes, et peuvent alterner avec des phases d’ensoleillement. </a:t>
            </a:r>
          </a:p>
          <a:p>
            <a:pPr fontAlgn="auto">
              <a:spcBef>
                <a:spcPct val="50000"/>
              </a:spcBef>
              <a:spcAft>
                <a:spcPts val="0"/>
              </a:spcAft>
              <a:defRPr/>
            </a:pPr>
            <a:r>
              <a:rPr lang="fr-FR" dirty="0" smtClean="0">
                <a:solidFill>
                  <a:srgbClr val="000000"/>
                </a:solidFill>
                <a:latin typeface="Arial"/>
                <a:cs typeface="Arial"/>
              </a:rPr>
              <a:t>Pr</a:t>
            </a:r>
            <a:r>
              <a:rPr lang="fr-FR" sz="1800" dirty="0" smtClean="0">
                <a:solidFill>
                  <a:srgbClr val="000000"/>
                </a:solidFill>
                <a:latin typeface="Arial"/>
                <a:ea typeface="+mn-ea"/>
                <a:cs typeface="Arial"/>
              </a:rPr>
              <a:t>évoir </a:t>
            </a:r>
            <a:r>
              <a:rPr lang="fr-FR" sz="1800" dirty="0">
                <a:solidFill>
                  <a:srgbClr val="000000"/>
                </a:solidFill>
                <a:latin typeface="Arial"/>
                <a:ea typeface="+mn-ea"/>
                <a:cs typeface="Arial"/>
              </a:rPr>
              <a:t>un </a:t>
            </a:r>
            <a:r>
              <a:rPr lang="fr-FR" sz="1800" u="sng" dirty="0">
                <a:solidFill>
                  <a:srgbClr val="000000"/>
                </a:solidFill>
                <a:latin typeface="Arial"/>
                <a:ea typeface="+mn-ea"/>
                <a:cs typeface="Arial"/>
              </a:rPr>
              <a:t>vêtement de </a:t>
            </a:r>
            <a:r>
              <a:rPr lang="fr-FR" sz="1800" u="sng" dirty="0" smtClean="0">
                <a:solidFill>
                  <a:srgbClr val="000000"/>
                </a:solidFill>
                <a:latin typeface="Arial"/>
                <a:ea typeface="+mn-ea"/>
                <a:cs typeface="Arial"/>
              </a:rPr>
              <a:t>pluie avec capuche</a:t>
            </a:r>
            <a:r>
              <a:rPr lang="fr-FR" sz="1800" dirty="0" smtClean="0">
                <a:solidFill>
                  <a:srgbClr val="000000"/>
                </a:solidFill>
                <a:latin typeface="Arial"/>
                <a:ea typeface="+mn-ea"/>
                <a:cs typeface="Arial"/>
              </a:rPr>
              <a:t> </a:t>
            </a:r>
            <a:r>
              <a:rPr lang="fr-FR" sz="1800" dirty="0">
                <a:solidFill>
                  <a:srgbClr val="000000"/>
                </a:solidFill>
                <a:latin typeface="Arial"/>
                <a:ea typeface="+mn-ea"/>
                <a:cs typeface="Arial"/>
              </a:rPr>
              <a:t>plus pratique qu’un parapluie.</a:t>
            </a:r>
          </a:p>
        </p:txBody>
      </p:sp>
      <p:pic>
        <p:nvPicPr>
          <p:cNvPr id="10242" name="Picture 9" descr="vetements-plu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 y="1033463"/>
            <a:ext cx="1881188"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1"/>
          <p:cNvSpPr txBox="1">
            <a:spLocks noChangeArrowheads="1"/>
          </p:cNvSpPr>
          <p:nvPr/>
        </p:nvSpPr>
        <p:spPr bwMode="auto">
          <a:xfrm>
            <a:off x="2106613" y="31750"/>
            <a:ext cx="53435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4000" b="1">
                <a:solidFill>
                  <a:srgbClr val="FF0000"/>
                </a:solidFill>
                <a:latin typeface="Arial" charset="0"/>
                <a:cs typeface="Arial" charset="0"/>
              </a:rPr>
              <a:t>Le temps en mars</a:t>
            </a:r>
          </a:p>
        </p:txBody>
      </p:sp>
      <p:pic>
        <p:nvPicPr>
          <p:cNvPr id="2" name="Image 1"/>
          <p:cNvPicPr>
            <a:picLocks noChangeAspect="1"/>
          </p:cNvPicPr>
          <p:nvPr/>
        </p:nvPicPr>
        <p:blipFill>
          <a:blip r:embed="rId3"/>
          <a:stretch>
            <a:fillRect/>
          </a:stretch>
        </p:blipFill>
        <p:spPr>
          <a:xfrm>
            <a:off x="420687" y="3251619"/>
            <a:ext cx="7695960" cy="2443162"/>
          </a:xfrm>
          <a:prstGeom prst="rect">
            <a:avLst/>
          </a:prstGeom>
        </p:spPr>
      </p:pic>
    </p:spTree>
    <p:extLst>
      <p:ext uri="{BB962C8B-B14F-4D97-AF65-F5344CB8AC3E}">
        <p14:creationId xmlns:p14="http://schemas.microsoft.com/office/powerpoint/2010/main" val="15893932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Text Box 15"/>
          <p:cNvSpPr txBox="1">
            <a:spLocks noChangeArrowheads="1"/>
          </p:cNvSpPr>
          <p:nvPr/>
        </p:nvSpPr>
        <p:spPr bwMode="auto">
          <a:xfrm>
            <a:off x="450214" y="336749"/>
            <a:ext cx="82819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auto">
              <a:spcBef>
                <a:spcPct val="50000"/>
              </a:spcBef>
              <a:spcAft>
                <a:spcPts val="0"/>
              </a:spcAft>
              <a:defRPr/>
            </a:pPr>
            <a:r>
              <a:rPr lang="fr-FR" sz="1800" dirty="0">
                <a:solidFill>
                  <a:srgbClr val="FF0000"/>
                </a:solidFill>
                <a:latin typeface="Arial"/>
                <a:ea typeface="+mn-ea"/>
                <a:cs typeface="Arial"/>
              </a:rPr>
              <a:t>Un </a:t>
            </a:r>
            <a:r>
              <a:rPr lang="fr-FR" sz="1800" dirty="0" smtClean="0">
                <a:solidFill>
                  <a:srgbClr val="FF0000"/>
                </a:solidFill>
                <a:latin typeface="Arial"/>
                <a:ea typeface="+mn-ea"/>
                <a:cs typeface="Arial"/>
              </a:rPr>
              <a:t>sac / </a:t>
            </a:r>
            <a:r>
              <a:rPr lang="fr-FR" sz="1800" dirty="0">
                <a:solidFill>
                  <a:srgbClr val="FF0000"/>
                </a:solidFill>
                <a:latin typeface="Arial"/>
                <a:ea typeface="+mn-ea"/>
                <a:cs typeface="Arial"/>
              </a:rPr>
              <a:t>une valise contenant :</a:t>
            </a:r>
          </a:p>
          <a:p>
            <a:pPr fontAlgn="auto">
              <a:spcBef>
                <a:spcPct val="50000"/>
              </a:spcBef>
              <a:spcAft>
                <a:spcPts val="0"/>
              </a:spcAft>
              <a:buFontTx/>
              <a:buChar char="-"/>
              <a:defRPr/>
            </a:pPr>
            <a:r>
              <a:rPr lang="fr-FR" sz="1800" dirty="0">
                <a:latin typeface="Arial"/>
                <a:ea typeface="+mn-ea"/>
                <a:cs typeface="Arial"/>
              </a:rPr>
              <a:t> </a:t>
            </a:r>
            <a:r>
              <a:rPr lang="fr-FR" sz="1800" dirty="0" smtClean="0">
                <a:latin typeface="Arial"/>
                <a:ea typeface="+mn-ea"/>
                <a:cs typeface="Arial"/>
              </a:rPr>
              <a:t>des </a:t>
            </a:r>
            <a:r>
              <a:rPr lang="fr-FR" sz="1800" dirty="0">
                <a:latin typeface="Arial"/>
                <a:ea typeface="+mn-ea"/>
                <a:cs typeface="Arial"/>
              </a:rPr>
              <a:t>chaussures confortables pour marcher et rester au sec en cas </a:t>
            </a:r>
            <a:r>
              <a:rPr lang="fr-FR" sz="1800" dirty="0" smtClean="0">
                <a:latin typeface="Arial"/>
                <a:ea typeface="+mn-ea"/>
                <a:cs typeface="Arial"/>
              </a:rPr>
              <a:t>d’humidité</a:t>
            </a:r>
            <a:r>
              <a:rPr lang="fr-FR" dirty="0">
                <a:latin typeface="Arial"/>
                <a:cs typeface="Arial"/>
              </a:rPr>
              <a:t> </a:t>
            </a:r>
            <a:r>
              <a:rPr lang="fr-FR" dirty="0" smtClean="0">
                <a:latin typeface="Arial"/>
                <a:cs typeface="Arial"/>
              </a:rPr>
              <a:t>;</a:t>
            </a:r>
            <a:endParaRPr lang="fr-FR" sz="1800" dirty="0" smtClean="0">
              <a:latin typeface="Arial"/>
              <a:ea typeface="+mn-ea"/>
              <a:cs typeface="Arial"/>
            </a:endParaRPr>
          </a:p>
          <a:p>
            <a:pPr fontAlgn="auto">
              <a:spcBef>
                <a:spcPct val="50000"/>
              </a:spcBef>
              <a:spcAft>
                <a:spcPts val="0"/>
              </a:spcAft>
              <a:buFontTx/>
              <a:buChar char="-"/>
              <a:defRPr/>
            </a:pPr>
            <a:r>
              <a:rPr lang="fr-FR" sz="1800" dirty="0" smtClean="0">
                <a:latin typeface="Arial"/>
                <a:ea typeface="+mn-ea"/>
                <a:cs typeface="Arial"/>
              </a:rPr>
              <a:t> </a:t>
            </a:r>
            <a:r>
              <a:rPr lang="fr-FR" sz="1800" dirty="0">
                <a:latin typeface="Arial"/>
                <a:ea typeface="+mn-ea"/>
                <a:cs typeface="Arial"/>
              </a:rPr>
              <a:t>un vêtement </a:t>
            </a:r>
            <a:r>
              <a:rPr lang="fr-FR" sz="1800" dirty="0" smtClean="0">
                <a:latin typeface="Arial"/>
                <a:ea typeface="+mn-ea"/>
                <a:cs typeface="Arial"/>
              </a:rPr>
              <a:t>chaud</a:t>
            </a:r>
            <a:r>
              <a:rPr lang="fr-FR" dirty="0">
                <a:latin typeface="Arial"/>
                <a:cs typeface="Arial"/>
              </a:rPr>
              <a:t> </a:t>
            </a:r>
            <a:r>
              <a:rPr lang="fr-FR" dirty="0" smtClean="0">
                <a:latin typeface="Arial"/>
                <a:cs typeface="Arial"/>
              </a:rPr>
              <a:t>;</a:t>
            </a:r>
            <a:endParaRPr lang="fr-FR" sz="1000" dirty="0">
              <a:latin typeface="Arial"/>
              <a:ea typeface="+mn-ea"/>
              <a:cs typeface="Arial"/>
            </a:endParaRPr>
          </a:p>
          <a:p>
            <a:pPr fontAlgn="auto">
              <a:spcBef>
                <a:spcPct val="50000"/>
              </a:spcBef>
              <a:spcAft>
                <a:spcPts val="0"/>
              </a:spcAft>
              <a:buFontTx/>
              <a:buChar char="-"/>
              <a:defRPr/>
            </a:pPr>
            <a:r>
              <a:rPr lang="fr-FR" dirty="0">
                <a:latin typeface="Arial"/>
                <a:cs typeface="Arial"/>
              </a:rPr>
              <a:t> </a:t>
            </a:r>
            <a:r>
              <a:rPr lang="fr-FR" dirty="0" smtClean="0">
                <a:latin typeface="Arial"/>
                <a:cs typeface="Arial"/>
              </a:rPr>
              <a:t>petite serviette </a:t>
            </a:r>
            <a:r>
              <a:rPr lang="fr-FR" sz="1800" dirty="0" smtClean="0">
                <a:latin typeface="Arial"/>
                <a:ea typeface="+mn-ea"/>
                <a:cs typeface="Arial"/>
              </a:rPr>
              <a:t>et </a:t>
            </a:r>
            <a:r>
              <a:rPr lang="fr-FR" sz="1800" dirty="0">
                <a:latin typeface="Arial"/>
                <a:ea typeface="+mn-ea"/>
                <a:cs typeface="Arial"/>
              </a:rPr>
              <a:t>affaires de </a:t>
            </a:r>
            <a:r>
              <a:rPr lang="fr-FR" sz="1800" dirty="0" smtClean="0">
                <a:latin typeface="Arial"/>
                <a:ea typeface="+mn-ea"/>
                <a:cs typeface="Arial"/>
              </a:rPr>
              <a:t>toilettes ;</a:t>
            </a:r>
          </a:p>
          <a:p>
            <a:pPr fontAlgn="auto">
              <a:spcBef>
                <a:spcPct val="50000"/>
              </a:spcBef>
              <a:spcAft>
                <a:spcPts val="0"/>
              </a:spcAft>
              <a:buFontTx/>
              <a:buChar char="-"/>
              <a:defRPr/>
            </a:pPr>
            <a:r>
              <a:rPr lang="fr-FR" dirty="0">
                <a:latin typeface="Arial"/>
                <a:cs typeface="Arial"/>
              </a:rPr>
              <a:t> </a:t>
            </a:r>
            <a:r>
              <a:rPr lang="fr-FR" dirty="0" smtClean="0">
                <a:latin typeface="Arial"/>
                <a:cs typeface="Arial"/>
              </a:rPr>
              <a:t>les élèves auront la possibilité de se changer le mardi, mercredi, jeudi et vendredi (= 4 tenues de rechange maximum).</a:t>
            </a:r>
            <a:endParaRPr lang="fr-FR" sz="1800" dirty="0">
              <a:latin typeface="Arial"/>
              <a:ea typeface="+mn-ea"/>
              <a:cs typeface="Arial"/>
            </a:endParaRPr>
          </a:p>
        </p:txBody>
      </p:sp>
      <p:sp>
        <p:nvSpPr>
          <p:cNvPr id="8208" name="Text Box 16"/>
          <p:cNvSpPr txBox="1">
            <a:spLocks noChangeArrowheads="1"/>
          </p:cNvSpPr>
          <p:nvPr/>
        </p:nvSpPr>
        <p:spPr bwMode="auto">
          <a:xfrm>
            <a:off x="270192" y="2831168"/>
            <a:ext cx="8337550" cy="383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auto">
              <a:spcBef>
                <a:spcPct val="50000"/>
              </a:spcBef>
              <a:spcAft>
                <a:spcPts val="0"/>
              </a:spcAft>
              <a:defRPr/>
            </a:pPr>
            <a:r>
              <a:rPr lang="fr-FR" sz="1800" dirty="0">
                <a:solidFill>
                  <a:srgbClr val="FF0000"/>
                </a:solidFill>
                <a:latin typeface="Arial"/>
                <a:ea typeface="+mn-ea"/>
                <a:cs typeface="Arial"/>
              </a:rPr>
              <a:t>Un petit </a:t>
            </a:r>
            <a:r>
              <a:rPr lang="fr-FR" sz="1800" dirty="0" smtClean="0">
                <a:solidFill>
                  <a:srgbClr val="FF0000"/>
                </a:solidFill>
                <a:latin typeface="Arial"/>
                <a:ea typeface="+mn-ea"/>
                <a:cs typeface="Arial"/>
              </a:rPr>
              <a:t>sac / </a:t>
            </a:r>
            <a:r>
              <a:rPr lang="fr-FR" sz="1800" dirty="0">
                <a:solidFill>
                  <a:srgbClr val="FF0000"/>
                </a:solidFill>
                <a:latin typeface="Arial"/>
                <a:ea typeface="+mn-ea"/>
                <a:cs typeface="Arial"/>
              </a:rPr>
              <a:t>un sac à dos que </a:t>
            </a:r>
            <a:r>
              <a:rPr lang="fr-FR" sz="1800" dirty="0" smtClean="0">
                <a:solidFill>
                  <a:srgbClr val="FF0000"/>
                </a:solidFill>
                <a:latin typeface="Arial"/>
                <a:ea typeface="+mn-ea"/>
                <a:cs typeface="Arial"/>
              </a:rPr>
              <a:t>les enfants garderont </a:t>
            </a:r>
            <a:r>
              <a:rPr lang="fr-FR" sz="1800" dirty="0">
                <a:solidFill>
                  <a:srgbClr val="FF0000"/>
                </a:solidFill>
                <a:latin typeface="Arial"/>
                <a:ea typeface="+mn-ea"/>
                <a:cs typeface="Arial"/>
              </a:rPr>
              <a:t>avec </a:t>
            </a:r>
            <a:r>
              <a:rPr lang="fr-FR" sz="1800" dirty="0" smtClean="0">
                <a:solidFill>
                  <a:srgbClr val="FF0000"/>
                </a:solidFill>
                <a:latin typeface="Arial"/>
                <a:ea typeface="+mn-ea"/>
                <a:cs typeface="Arial"/>
              </a:rPr>
              <a:t>eux contenant </a:t>
            </a:r>
            <a:r>
              <a:rPr lang="fr-FR" sz="1800" dirty="0">
                <a:solidFill>
                  <a:srgbClr val="FF0000"/>
                </a:solidFill>
                <a:latin typeface="Arial"/>
                <a:ea typeface="+mn-ea"/>
                <a:cs typeface="Arial"/>
              </a:rPr>
              <a:t>:</a:t>
            </a:r>
          </a:p>
          <a:p>
            <a:pPr fontAlgn="auto">
              <a:spcBef>
                <a:spcPct val="50000"/>
              </a:spcBef>
              <a:spcAft>
                <a:spcPts val="0"/>
              </a:spcAft>
              <a:buFontTx/>
              <a:buChar char="-"/>
              <a:defRPr/>
            </a:pPr>
            <a:r>
              <a:rPr lang="fr-FR" dirty="0" smtClean="0">
                <a:latin typeface="Arial"/>
                <a:cs typeface="Arial"/>
              </a:rPr>
              <a:t> un carnet et un stylo pour prendre des notes ;</a:t>
            </a:r>
            <a:endParaRPr lang="fr-FR" sz="1800" dirty="0">
              <a:latin typeface="Arial"/>
              <a:ea typeface="+mn-ea"/>
              <a:cs typeface="Arial"/>
            </a:endParaRPr>
          </a:p>
          <a:p>
            <a:pPr fontAlgn="auto">
              <a:spcBef>
                <a:spcPct val="50000"/>
              </a:spcBef>
              <a:spcAft>
                <a:spcPts val="0"/>
              </a:spcAft>
              <a:buFontTx/>
              <a:buChar char="-"/>
              <a:defRPr/>
            </a:pPr>
            <a:r>
              <a:rPr lang="fr-FR" sz="1800" dirty="0">
                <a:latin typeface="Arial"/>
                <a:ea typeface="+mn-ea"/>
                <a:cs typeface="Arial"/>
              </a:rPr>
              <a:t> </a:t>
            </a:r>
            <a:r>
              <a:rPr lang="fr-FR" sz="1800" dirty="0" smtClean="0">
                <a:latin typeface="Arial"/>
                <a:ea typeface="+mn-ea"/>
                <a:cs typeface="Arial"/>
              </a:rPr>
              <a:t>de </a:t>
            </a:r>
            <a:r>
              <a:rPr lang="fr-FR" sz="1800" dirty="0">
                <a:latin typeface="Arial"/>
                <a:ea typeface="+mn-ea"/>
                <a:cs typeface="Arial"/>
              </a:rPr>
              <a:t>quoi </a:t>
            </a:r>
            <a:r>
              <a:rPr lang="fr-FR" sz="1800" dirty="0" smtClean="0">
                <a:latin typeface="Arial"/>
                <a:ea typeface="+mn-ea"/>
                <a:cs typeface="Arial"/>
              </a:rPr>
              <a:t>se rafraîchir </a:t>
            </a:r>
            <a:r>
              <a:rPr lang="fr-FR" sz="1800" dirty="0">
                <a:latin typeface="Arial"/>
                <a:ea typeface="+mn-ea"/>
                <a:cs typeface="Arial"/>
              </a:rPr>
              <a:t>(lingettes, etc</a:t>
            </a:r>
            <a:r>
              <a:rPr lang="fr-FR" sz="1800" dirty="0" smtClean="0">
                <a:latin typeface="Arial"/>
                <a:ea typeface="+mn-ea"/>
                <a:cs typeface="Arial"/>
              </a:rPr>
              <a:t>) ;</a:t>
            </a:r>
            <a:endParaRPr lang="fr-FR" sz="1800" dirty="0">
              <a:latin typeface="Arial"/>
              <a:ea typeface="+mn-ea"/>
              <a:cs typeface="Arial"/>
            </a:endParaRPr>
          </a:p>
          <a:p>
            <a:pPr fontAlgn="auto">
              <a:spcBef>
                <a:spcPct val="50000"/>
              </a:spcBef>
              <a:spcAft>
                <a:spcPts val="0"/>
              </a:spcAft>
              <a:buFontTx/>
              <a:buChar char="-"/>
              <a:defRPr/>
            </a:pPr>
            <a:r>
              <a:rPr lang="fr-FR" sz="1800" dirty="0">
                <a:latin typeface="Arial"/>
                <a:ea typeface="+mn-ea"/>
                <a:cs typeface="Arial"/>
              </a:rPr>
              <a:t> </a:t>
            </a:r>
            <a:r>
              <a:rPr lang="fr-FR" sz="1800" dirty="0" smtClean="0">
                <a:latin typeface="Arial"/>
                <a:ea typeface="+mn-ea"/>
                <a:cs typeface="Arial"/>
              </a:rPr>
              <a:t>une petite </a:t>
            </a:r>
            <a:r>
              <a:rPr lang="fr-FR" sz="1800" dirty="0">
                <a:latin typeface="Arial"/>
                <a:ea typeface="+mn-ea"/>
                <a:cs typeface="Arial"/>
              </a:rPr>
              <a:t>bouteille </a:t>
            </a:r>
            <a:r>
              <a:rPr lang="fr-FR" sz="1800" dirty="0" smtClean="0">
                <a:latin typeface="Arial"/>
                <a:ea typeface="+mn-ea"/>
                <a:cs typeface="Arial"/>
              </a:rPr>
              <a:t>d’eau ;</a:t>
            </a:r>
          </a:p>
          <a:p>
            <a:pPr fontAlgn="auto">
              <a:spcBef>
                <a:spcPct val="50000"/>
              </a:spcBef>
              <a:spcAft>
                <a:spcPts val="0"/>
              </a:spcAft>
              <a:buFontTx/>
              <a:buChar char="-"/>
              <a:defRPr/>
            </a:pPr>
            <a:r>
              <a:rPr lang="fr-FR" dirty="0">
                <a:latin typeface="Arial"/>
                <a:cs typeface="Arial"/>
              </a:rPr>
              <a:t> </a:t>
            </a:r>
            <a:r>
              <a:rPr lang="fr-FR" dirty="0" smtClean="0">
                <a:latin typeface="Arial"/>
                <a:cs typeface="Arial"/>
              </a:rPr>
              <a:t>l’en-cas du lundi matin (si besoin) et le repas du lundi midi ;</a:t>
            </a:r>
            <a:endParaRPr lang="fr-FR" sz="1800" dirty="0">
              <a:latin typeface="Arial"/>
              <a:ea typeface="+mn-ea"/>
              <a:cs typeface="Arial"/>
            </a:endParaRPr>
          </a:p>
          <a:p>
            <a:pPr fontAlgn="auto">
              <a:spcBef>
                <a:spcPct val="50000"/>
              </a:spcBef>
              <a:spcAft>
                <a:spcPts val="0"/>
              </a:spcAft>
              <a:buFontTx/>
              <a:buChar char="-"/>
              <a:defRPr/>
            </a:pPr>
            <a:r>
              <a:rPr lang="fr-FR" sz="1800" dirty="0">
                <a:latin typeface="Arial"/>
                <a:ea typeface="+mn-ea"/>
                <a:cs typeface="Arial"/>
              </a:rPr>
              <a:t> </a:t>
            </a:r>
            <a:r>
              <a:rPr lang="fr-FR" sz="1800" dirty="0" smtClean="0">
                <a:latin typeface="Arial"/>
                <a:ea typeface="+mn-ea"/>
                <a:cs typeface="Arial"/>
              </a:rPr>
              <a:t>un </a:t>
            </a:r>
            <a:r>
              <a:rPr lang="fr-FR" sz="1800" dirty="0">
                <a:latin typeface="Arial"/>
                <a:ea typeface="+mn-ea"/>
                <a:cs typeface="Arial"/>
              </a:rPr>
              <a:t>vêtement de </a:t>
            </a:r>
            <a:r>
              <a:rPr lang="fr-FR" sz="1800" dirty="0" smtClean="0">
                <a:latin typeface="Arial"/>
                <a:ea typeface="+mn-ea"/>
                <a:cs typeface="Arial"/>
              </a:rPr>
              <a:t>pluie avec capuche.</a:t>
            </a:r>
            <a:endParaRPr lang="fr-FR" sz="1800" dirty="0">
              <a:latin typeface="Arial"/>
              <a:ea typeface="+mn-ea"/>
              <a:cs typeface="Arial"/>
            </a:endParaRPr>
          </a:p>
          <a:p>
            <a:pPr marL="285750" indent="-285750" fontAlgn="auto">
              <a:spcBef>
                <a:spcPct val="50000"/>
              </a:spcBef>
              <a:spcAft>
                <a:spcPts val="0"/>
              </a:spcAft>
              <a:buFont typeface="Wingdings" charset="2"/>
              <a:buChar char="Ø"/>
              <a:defRPr/>
            </a:pPr>
            <a:r>
              <a:rPr lang="fr-FR" sz="1800" dirty="0">
                <a:solidFill>
                  <a:srgbClr val="FF0066"/>
                </a:solidFill>
                <a:latin typeface="Arial"/>
                <a:ea typeface="+mn-ea"/>
                <a:cs typeface="Arial"/>
              </a:rPr>
              <a:t>Attention : les valises mises dans la soute du car </a:t>
            </a:r>
            <a:r>
              <a:rPr lang="fr-FR" sz="1800" dirty="0" smtClean="0">
                <a:solidFill>
                  <a:srgbClr val="FF0066"/>
                </a:solidFill>
                <a:latin typeface="Arial"/>
                <a:ea typeface="+mn-ea"/>
                <a:cs typeface="Arial"/>
              </a:rPr>
              <a:t>ne </a:t>
            </a:r>
            <a:r>
              <a:rPr lang="fr-FR" sz="1800" dirty="0">
                <a:solidFill>
                  <a:srgbClr val="FF0066"/>
                </a:solidFill>
                <a:latin typeface="Arial"/>
                <a:ea typeface="+mn-ea"/>
                <a:cs typeface="Arial"/>
              </a:rPr>
              <a:t>seront plus accessibles avant l’arrivée dans les familles hôtesses.</a:t>
            </a:r>
          </a:p>
          <a:p>
            <a:pPr marL="285750" indent="-285750" fontAlgn="auto">
              <a:spcBef>
                <a:spcPct val="50000"/>
              </a:spcBef>
              <a:spcAft>
                <a:spcPts val="0"/>
              </a:spcAft>
              <a:buFont typeface="Wingdings" charset="2"/>
              <a:buChar char="Ø"/>
              <a:defRPr/>
            </a:pPr>
            <a:r>
              <a:rPr lang="fr-FR" sz="1800" dirty="0">
                <a:solidFill>
                  <a:srgbClr val="FF0066"/>
                </a:solidFill>
                <a:latin typeface="Arial"/>
                <a:ea typeface="+mn-ea"/>
                <a:cs typeface="Arial"/>
              </a:rPr>
              <a:t>Il est préférable de prendre une valise type « cabine » pour pouvoir la ranger dans les coffres des voitures des familles ( </a:t>
            </a:r>
            <a:r>
              <a:rPr lang="fr-FR" sz="1800" dirty="0">
                <a:solidFill>
                  <a:srgbClr val="FF0066"/>
                </a:solidFill>
                <a:latin typeface="Wingdings"/>
                <a:ea typeface="Wingdings"/>
                <a:cs typeface="Wingdings"/>
                <a:sym typeface="Wingdings"/>
              </a:rPr>
              <a:t></a:t>
            </a:r>
            <a:r>
              <a:rPr lang="fr-FR" sz="1800" dirty="0">
                <a:solidFill>
                  <a:srgbClr val="FF0066"/>
                </a:solidFill>
                <a:latin typeface="Arial"/>
                <a:ea typeface="+mn-ea"/>
                <a:cs typeface="Arial"/>
              </a:rPr>
              <a:t> place limitée</a:t>
            </a:r>
            <a:r>
              <a:rPr lang="fr-FR" sz="1800" dirty="0" smtClean="0">
                <a:solidFill>
                  <a:srgbClr val="FF0066"/>
                </a:solidFill>
                <a:latin typeface="Arial"/>
                <a:ea typeface="+mn-ea"/>
                <a:cs typeface="Arial"/>
              </a:rPr>
              <a:t>).</a:t>
            </a:r>
            <a:endParaRPr lang="fr-FR" sz="1800" dirty="0">
              <a:solidFill>
                <a:srgbClr val="FF0066"/>
              </a:solidFill>
              <a:latin typeface="Arial"/>
              <a:ea typeface="+mn-ea"/>
              <a:cs typeface="Arial"/>
            </a:endParaRPr>
          </a:p>
        </p:txBody>
      </p:sp>
      <p:pic>
        <p:nvPicPr>
          <p:cNvPr id="821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52955"/>
            <a:ext cx="612775" cy="74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21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3227388"/>
            <a:ext cx="12096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9" name="ZoneTexte 6"/>
          <p:cNvSpPr txBox="1">
            <a:spLocks noChangeArrowheads="1"/>
          </p:cNvSpPr>
          <p:nvPr/>
        </p:nvSpPr>
        <p:spPr bwMode="auto">
          <a:xfrm>
            <a:off x="2895600" y="-149225"/>
            <a:ext cx="365601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3500" b="1" dirty="0">
                <a:solidFill>
                  <a:srgbClr val="FF0000"/>
                </a:solidFill>
                <a:latin typeface="Arial" charset="0"/>
                <a:cs typeface="Arial" charset="0"/>
              </a:rPr>
              <a:t>Les bagages</a:t>
            </a:r>
          </a:p>
        </p:txBody>
      </p:sp>
    </p:spTree>
    <p:extLst>
      <p:ext uri="{BB962C8B-B14F-4D97-AF65-F5344CB8AC3E}">
        <p14:creationId xmlns:p14="http://schemas.microsoft.com/office/powerpoint/2010/main" val="1619559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8">
                                            <p:txEl>
                                              <p:pRg st="0" end="0"/>
                                            </p:txEl>
                                          </p:spTgt>
                                        </p:tgtEl>
                                        <p:attrNameLst>
                                          <p:attrName>style.visibility</p:attrName>
                                        </p:attrNameLst>
                                      </p:cBhvr>
                                      <p:to>
                                        <p:strVal val="visible"/>
                                      </p:to>
                                    </p:set>
                                    <p:animEffect transition="in" filter="dissolve">
                                      <p:cBhvr>
                                        <p:cTn id="7" dur="500"/>
                                        <p:tgtEl>
                                          <p:spTgt spid="820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208">
                                            <p:txEl>
                                              <p:pRg st="1" end="1"/>
                                            </p:txEl>
                                          </p:spTgt>
                                        </p:tgtEl>
                                        <p:attrNameLst>
                                          <p:attrName>style.visibility</p:attrName>
                                        </p:attrNameLst>
                                      </p:cBhvr>
                                      <p:to>
                                        <p:strVal val="visible"/>
                                      </p:to>
                                    </p:set>
                                    <p:animEffect transition="in" filter="dissolve">
                                      <p:cBhvr>
                                        <p:cTn id="10" dur="500"/>
                                        <p:tgtEl>
                                          <p:spTgt spid="820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208">
                                            <p:txEl>
                                              <p:pRg st="2" end="2"/>
                                            </p:txEl>
                                          </p:spTgt>
                                        </p:tgtEl>
                                        <p:attrNameLst>
                                          <p:attrName>style.visibility</p:attrName>
                                        </p:attrNameLst>
                                      </p:cBhvr>
                                      <p:to>
                                        <p:strVal val="visible"/>
                                      </p:to>
                                    </p:set>
                                    <p:animEffect transition="in" filter="dissolve">
                                      <p:cBhvr>
                                        <p:cTn id="13" dur="500"/>
                                        <p:tgtEl>
                                          <p:spTgt spid="8208">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8208">
                                            <p:txEl>
                                              <p:pRg st="3" end="3"/>
                                            </p:txEl>
                                          </p:spTgt>
                                        </p:tgtEl>
                                        <p:attrNameLst>
                                          <p:attrName>style.visibility</p:attrName>
                                        </p:attrNameLst>
                                      </p:cBhvr>
                                      <p:to>
                                        <p:strVal val="visible"/>
                                      </p:to>
                                    </p:set>
                                    <p:animEffect transition="in" filter="dissolve">
                                      <p:cBhvr>
                                        <p:cTn id="16" dur="500"/>
                                        <p:tgtEl>
                                          <p:spTgt spid="8208">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208">
                                            <p:txEl>
                                              <p:pRg st="4" end="4"/>
                                            </p:txEl>
                                          </p:spTgt>
                                        </p:tgtEl>
                                        <p:attrNameLst>
                                          <p:attrName>style.visibility</p:attrName>
                                        </p:attrNameLst>
                                      </p:cBhvr>
                                      <p:to>
                                        <p:strVal val="visible"/>
                                      </p:to>
                                    </p:set>
                                    <p:animEffect transition="in" filter="dissolve">
                                      <p:cBhvr>
                                        <p:cTn id="19" dur="500"/>
                                        <p:tgtEl>
                                          <p:spTgt spid="8208">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208">
                                            <p:txEl>
                                              <p:pRg st="5" end="5"/>
                                            </p:txEl>
                                          </p:spTgt>
                                        </p:tgtEl>
                                        <p:attrNameLst>
                                          <p:attrName>style.visibility</p:attrName>
                                        </p:attrNameLst>
                                      </p:cBhvr>
                                      <p:to>
                                        <p:strVal val="visible"/>
                                      </p:to>
                                    </p:set>
                                    <p:animEffect transition="in" filter="dissolve">
                                      <p:cBhvr>
                                        <p:cTn id="22" dur="500"/>
                                        <p:tgtEl>
                                          <p:spTgt spid="820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208">
                                            <p:txEl>
                                              <p:pRg st="6" end="6"/>
                                            </p:txEl>
                                          </p:spTgt>
                                        </p:tgtEl>
                                        <p:attrNameLst>
                                          <p:attrName>style.visibility</p:attrName>
                                        </p:attrNameLst>
                                      </p:cBhvr>
                                      <p:to>
                                        <p:strVal val="visible"/>
                                      </p:to>
                                    </p:set>
                                    <p:anim calcmode="lin" valueType="num">
                                      <p:cBhvr additive="base">
                                        <p:cTn id="27" dur="500" fill="hold"/>
                                        <p:tgtEl>
                                          <p:spTgt spid="8208">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208">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08">
                                            <p:txEl>
                                              <p:pRg st="7" end="7"/>
                                            </p:txEl>
                                          </p:spTgt>
                                        </p:tgtEl>
                                        <p:attrNameLst>
                                          <p:attrName>style.visibility</p:attrName>
                                        </p:attrNameLst>
                                      </p:cBhvr>
                                      <p:to>
                                        <p:strVal val="visible"/>
                                      </p:to>
                                    </p:set>
                                    <p:anim calcmode="lin" valueType="num">
                                      <p:cBhvr additive="base">
                                        <p:cTn id="31" dur="500" fill="hold"/>
                                        <p:tgtEl>
                                          <p:spTgt spid="8208">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0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p:cNvSpPr>
            <a:spLocks noGrp="1" noChangeArrowheads="1"/>
          </p:cNvSpPr>
          <p:nvPr>
            <p:ph sz="quarter" idx="4294967295"/>
          </p:nvPr>
        </p:nvSpPr>
        <p:spPr>
          <a:xfrm>
            <a:off x="401637" y="734235"/>
            <a:ext cx="8469607" cy="4321175"/>
          </a:xfrm>
          <a:prstGeom prst="rect">
            <a:avLst/>
          </a:prstGeom>
        </p:spPr>
        <p:txBody>
          <a:bodyPr/>
          <a:lstStyle/>
          <a:p>
            <a:pPr marL="330200" indent="-285750" eaLnBrk="1" hangingPunct="1">
              <a:buFontTx/>
              <a:buChar char="-"/>
            </a:pPr>
            <a:r>
              <a:rPr lang="fr-FR" dirty="0">
                <a:solidFill>
                  <a:schemeClr val="tx1"/>
                </a:solidFill>
                <a:latin typeface="Arial" charset="0"/>
                <a:cs typeface="Arial" charset="0"/>
              </a:rPr>
              <a:t>Un </a:t>
            </a:r>
            <a:r>
              <a:rPr lang="fr-FR" dirty="0">
                <a:solidFill>
                  <a:srgbClr val="0000FF"/>
                </a:solidFill>
                <a:latin typeface="Arial" charset="0"/>
                <a:cs typeface="Arial" charset="0"/>
              </a:rPr>
              <a:t>petit oreiller </a:t>
            </a:r>
            <a:r>
              <a:rPr lang="fr-FR" dirty="0">
                <a:solidFill>
                  <a:schemeClr val="tx1"/>
                </a:solidFill>
                <a:latin typeface="Arial" charset="0"/>
                <a:cs typeface="Arial" charset="0"/>
              </a:rPr>
              <a:t>peut être utile pour être plus confortable dans le bus. </a:t>
            </a:r>
          </a:p>
          <a:p>
            <a:pPr marL="330200" indent="-285750" eaLnBrk="1" hangingPunct="1">
              <a:buFontTx/>
              <a:buChar char="-"/>
            </a:pPr>
            <a:r>
              <a:rPr lang="fr-FR" dirty="0">
                <a:solidFill>
                  <a:schemeClr val="tx1"/>
                </a:solidFill>
                <a:latin typeface="Arial" charset="0"/>
                <a:cs typeface="Arial" charset="0"/>
              </a:rPr>
              <a:t>Si vous souhaitez, il est possible </a:t>
            </a:r>
            <a:r>
              <a:rPr lang="fr-FR" dirty="0" smtClean="0">
                <a:solidFill>
                  <a:schemeClr val="tx1"/>
                </a:solidFill>
                <a:latin typeface="Arial" charset="0"/>
                <a:cs typeface="Arial" charset="0"/>
              </a:rPr>
              <a:t>d’apporter </a:t>
            </a:r>
            <a:r>
              <a:rPr lang="fr-FR" dirty="0" smtClean="0">
                <a:solidFill>
                  <a:srgbClr val="0000FF"/>
                </a:solidFill>
                <a:latin typeface="Arial" charset="0"/>
                <a:cs typeface="Arial" charset="0"/>
              </a:rPr>
              <a:t>un</a:t>
            </a:r>
            <a:r>
              <a:rPr lang="fr-FR" dirty="0" smtClean="0">
                <a:solidFill>
                  <a:schemeClr val="tx1"/>
                </a:solidFill>
                <a:latin typeface="Arial" charset="0"/>
                <a:cs typeface="Arial" charset="0"/>
              </a:rPr>
              <a:t> </a:t>
            </a:r>
            <a:r>
              <a:rPr lang="fr-FR" dirty="0" smtClean="0">
                <a:solidFill>
                  <a:srgbClr val="0000FF"/>
                </a:solidFill>
                <a:latin typeface="Arial" charset="0"/>
                <a:cs typeface="Arial" charset="0"/>
              </a:rPr>
              <a:t>petit cadeau </a:t>
            </a:r>
            <a:r>
              <a:rPr lang="fr-FR" dirty="0">
                <a:solidFill>
                  <a:schemeClr val="tx1"/>
                </a:solidFill>
                <a:latin typeface="Arial" charset="0"/>
                <a:cs typeface="Arial" charset="0"/>
              </a:rPr>
              <a:t>aux familles </a:t>
            </a:r>
            <a:r>
              <a:rPr lang="fr-FR" dirty="0" smtClean="0">
                <a:solidFill>
                  <a:schemeClr val="tx1"/>
                </a:solidFill>
                <a:latin typeface="Arial" charset="0"/>
                <a:cs typeface="Arial" charset="0"/>
              </a:rPr>
              <a:t>d’accueil. </a:t>
            </a:r>
            <a:r>
              <a:rPr lang="fr-FR" dirty="0">
                <a:solidFill>
                  <a:schemeClr val="tx1"/>
                </a:solidFill>
                <a:latin typeface="Arial" charset="0"/>
                <a:cs typeface="Arial" charset="0"/>
              </a:rPr>
              <a:t>Dans ce cas, vous pouvez éventuellement prévoir un regroupement avec les enfants résidant dans la même famille (pas </a:t>
            </a:r>
            <a:r>
              <a:rPr lang="fr-FR" dirty="0" smtClean="0">
                <a:solidFill>
                  <a:schemeClr val="tx1"/>
                </a:solidFill>
                <a:latin typeface="Arial" charset="0"/>
                <a:cs typeface="Arial" charset="0"/>
              </a:rPr>
              <a:t>d’alcool, etc).</a:t>
            </a:r>
            <a:endParaRPr lang="fr-FR" dirty="0">
              <a:solidFill>
                <a:schemeClr val="tx1"/>
              </a:solidFill>
              <a:latin typeface="Arial" charset="0"/>
              <a:cs typeface="Arial" charset="0"/>
            </a:endParaRPr>
          </a:p>
        </p:txBody>
      </p:sp>
    </p:spTree>
    <p:extLst>
      <p:ext uri="{BB962C8B-B14F-4D97-AF65-F5344CB8AC3E}">
        <p14:creationId xmlns:p14="http://schemas.microsoft.com/office/powerpoint/2010/main" val="8356310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sz="quarter" idx="4294967295"/>
          </p:nvPr>
        </p:nvSpPr>
        <p:spPr>
          <a:xfrm>
            <a:off x="457200" y="908050"/>
            <a:ext cx="8362950" cy="3957638"/>
          </a:xfrm>
          <a:prstGeom prst="rect">
            <a:avLst/>
          </a:prstGeom>
        </p:spPr>
        <p:txBody>
          <a:bodyPr>
            <a:noAutofit/>
          </a:bodyPr>
          <a:lstStyle/>
          <a:p>
            <a:pPr eaLnBrk="1" hangingPunct="1">
              <a:lnSpc>
                <a:spcPct val="80000"/>
              </a:lnSpc>
              <a:buFont typeface="Wingdings" charset="2"/>
              <a:buChar char="Ø"/>
              <a:defRPr/>
            </a:pPr>
            <a:r>
              <a:rPr lang="fr-FR" sz="2500" dirty="0" smtClean="0">
                <a:solidFill>
                  <a:schemeClr val="tx1"/>
                </a:solidFill>
                <a:latin typeface="Arial"/>
                <a:cs typeface="Arial"/>
              </a:rPr>
              <a:t> N'oubliez </a:t>
            </a:r>
            <a:r>
              <a:rPr lang="fr-FR" sz="2500" dirty="0">
                <a:solidFill>
                  <a:schemeClr val="tx1"/>
                </a:solidFill>
                <a:latin typeface="Arial"/>
                <a:cs typeface="Arial"/>
              </a:rPr>
              <a:t>pas la carte européenne d’assurance </a:t>
            </a:r>
            <a:r>
              <a:rPr lang="fr-FR" sz="2500" dirty="0" smtClean="0">
                <a:solidFill>
                  <a:schemeClr val="tx1"/>
                </a:solidFill>
                <a:latin typeface="Arial"/>
                <a:cs typeface="Arial"/>
              </a:rPr>
              <a:t>maladie </a:t>
            </a:r>
            <a:r>
              <a:rPr lang="fr-FR" sz="2500" dirty="0">
                <a:solidFill>
                  <a:schemeClr val="tx1"/>
                </a:solidFill>
                <a:latin typeface="Arial"/>
                <a:cs typeface="Arial"/>
              </a:rPr>
              <a:t>(demander sur </a:t>
            </a:r>
            <a:r>
              <a:rPr lang="fr-FR" sz="2500" dirty="0" smtClean="0">
                <a:solidFill>
                  <a:schemeClr val="tx1"/>
                </a:solidFill>
                <a:latin typeface="Arial"/>
                <a:cs typeface="Arial"/>
              </a:rPr>
              <a:t>Internet </a:t>
            </a:r>
            <a:r>
              <a:rPr lang="fr-FR" sz="2500" dirty="0">
                <a:solidFill>
                  <a:schemeClr val="tx1"/>
                </a:solidFill>
                <a:latin typeface="Arial"/>
                <a:cs typeface="Arial"/>
              </a:rPr>
              <a:t>ou directement caisse</a:t>
            </a:r>
            <a:r>
              <a:rPr lang="fr-FR" sz="2500" dirty="0" smtClean="0">
                <a:solidFill>
                  <a:schemeClr val="tx1"/>
                </a:solidFill>
                <a:latin typeface="Arial"/>
                <a:cs typeface="Arial"/>
              </a:rPr>
              <a:t>).</a:t>
            </a:r>
          </a:p>
          <a:p>
            <a:pPr marL="46037" indent="0" eaLnBrk="1" hangingPunct="1">
              <a:lnSpc>
                <a:spcPct val="80000"/>
              </a:lnSpc>
              <a:buFont typeface="Georgia" charset="0"/>
              <a:buNone/>
              <a:defRPr/>
            </a:pPr>
            <a:endParaRPr lang="fr-FR" sz="2500" dirty="0">
              <a:solidFill>
                <a:schemeClr val="tx1"/>
              </a:solidFill>
              <a:latin typeface="Arial"/>
              <a:cs typeface="Arial"/>
            </a:endParaRPr>
          </a:p>
          <a:p>
            <a:pPr eaLnBrk="1" hangingPunct="1">
              <a:lnSpc>
                <a:spcPct val="80000"/>
              </a:lnSpc>
              <a:buFont typeface="Wingdings" charset="2"/>
              <a:buChar char="Ø"/>
              <a:defRPr/>
            </a:pPr>
            <a:r>
              <a:rPr lang="fr-FR" sz="2500" dirty="0">
                <a:solidFill>
                  <a:schemeClr val="tx1"/>
                </a:solidFill>
                <a:latin typeface="Arial"/>
                <a:cs typeface="Arial"/>
              </a:rPr>
              <a:t>Si votre enfant suit un traitement, nous vous prions de faire parvenir aux professeurs organisateurs une </a:t>
            </a:r>
            <a:r>
              <a:rPr lang="fr-FR" sz="2500" b="1" dirty="0">
                <a:solidFill>
                  <a:srgbClr val="FF0066"/>
                </a:solidFill>
                <a:latin typeface="Arial"/>
                <a:cs typeface="Arial"/>
              </a:rPr>
              <a:t>photocopie de l'ordonnance</a:t>
            </a:r>
            <a:r>
              <a:rPr lang="fr-FR" sz="2500" dirty="0">
                <a:latin typeface="Arial"/>
                <a:cs typeface="Arial"/>
              </a:rPr>
              <a:t> </a:t>
            </a:r>
            <a:r>
              <a:rPr lang="fr-FR" sz="2500" dirty="0">
                <a:solidFill>
                  <a:srgbClr val="000000"/>
                </a:solidFill>
                <a:latin typeface="Arial"/>
                <a:cs typeface="Arial"/>
              </a:rPr>
              <a:t>du </a:t>
            </a:r>
            <a:r>
              <a:rPr lang="fr-FR" sz="2500" dirty="0" smtClean="0">
                <a:solidFill>
                  <a:srgbClr val="000000"/>
                </a:solidFill>
                <a:latin typeface="Arial"/>
                <a:cs typeface="Arial"/>
              </a:rPr>
              <a:t>médecin (imprimée sur ordinateur pour plus de lisibilité en cas de nécessité).</a:t>
            </a:r>
            <a:endParaRPr lang="fr-FR" sz="2500" dirty="0">
              <a:solidFill>
                <a:srgbClr val="000000"/>
              </a:solidFill>
              <a:latin typeface="Arial"/>
              <a:cs typeface="Arial"/>
            </a:endParaRPr>
          </a:p>
          <a:p>
            <a:pPr eaLnBrk="1" hangingPunct="1">
              <a:lnSpc>
                <a:spcPct val="80000"/>
              </a:lnSpc>
              <a:defRPr/>
            </a:pPr>
            <a:endParaRPr lang="fr-FR" sz="2500" b="1" dirty="0">
              <a:latin typeface="Arial"/>
              <a:cs typeface="Arial"/>
            </a:endParaRPr>
          </a:p>
          <a:p>
            <a:pPr eaLnBrk="1" hangingPunct="1">
              <a:lnSpc>
                <a:spcPct val="80000"/>
              </a:lnSpc>
              <a:buFont typeface="Wingdings" charset="2"/>
              <a:buChar char="Ø"/>
              <a:defRPr/>
            </a:pPr>
            <a:r>
              <a:rPr lang="fr-FR" sz="2500" b="1" dirty="0">
                <a:solidFill>
                  <a:srgbClr val="FF0066"/>
                </a:solidFill>
                <a:latin typeface="Arial"/>
                <a:cs typeface="Arial"/>
              </a:rPr>
              <a:t>Assurez-vous </a:t>
            </a:r>
            <a:r>
              <a:rPr lang="fr-FR" sz="2500" b="1" dirty="0" smtClean="0">
                <a:solidFill>
                  <a:srgbClr val="FF0066"/>
                </a:solidFill>
                <a:latin typeface="Arial"/>
                <a:cs typeface="Arial"/>
              </a:rPr>
              <a:t>d</a:t>
            </a:r>
            <a:r>
              <a:rPr lang="fr-FR" sz="2500" b="1" dirty="0" smtClean="0">
                <a:solidFill>
                  <a:srgbClr val="FF0066"/>
                </a:solidFill>
                <a:latin typeface="Arial"/>
                <a:ea typeface="ＭＳ ゴシック" charset="0"/>
                <a:cs typeface="Arial"/>
              </a:rPr>
              <a:t>’</a:t>
            </a:r>
            <a:r>
              <a:rPr lang="fr-FR" altLang="ja-JP" sz="2500" b="1" dirty="0" smtClean="0">
                <a:solidFill>
                  <a:srgbClr val="FF0066"/>
                </a:solidFill>
                <a:latin typeface="Arial"/>
                <a:ea typeface="ＭＳ ゴシック" charset="0"/>
                <a:cs typeface="Arial"/>
              </a:rPr>
              <a:t>avoir </a:t>
            </a:r>
            <a:r>
              <a:rPr lang="fr-FR" altLang="ja-JP" sz="2500" b="1" dirty="0">
                <a:solidFill>
                  <a:srgbClr val="FF0066"/>
                </a:solidFill>
                <a:latin typeface="Arial"/>
                <a:ea typeface="ＭＳ ゴシック" charset="0"/>
                <a:cs typeface="Arial"/>
              </a:rPr>
              <a:t>bien déclaré toutes les allergies ou autres problèmes de santé</a:t>
            </a:r>
            <a:r>
              <a:rPr lang="fr-FR" altLang="ja-JP" sz="2500" dirty="0">
                <a:latin typeface="Arial"/>
                <a:ea typeface="ＭＳ ゴシック" charset="0"/>
                <a:cs typeface="Arial"/>
              </a:rPr>
              <a:t> </a:t>
            </a:r>
            <a:r>
              <a:rPr lang="fr-FR" altLang="ja-JP" sz="2500" dirty="0">
                <a:solidFill>
                  <a:srgbClr val="000000"/>
                </a:solidFill>
                <a:latin typeface="Arial"/>
                <a:ea typeface="ＭＳ ゴシック" charset="0"/>
                <a:cs typeface="Arial"/>
              </a:rPr>
              <a:t>dans la fiche </a:t>
            </a:r>
            <a:r>
              <a:rPr lang="fr-FR" altLang="ja-JP" sz="2500" dirty="0" smtClean="0">
                <a:solidFill>
                  <a:srgbClr val="000000"/>
                </a:solidFill>
                <a:latin typeface="Arial"/>
                <a:ea typeface="ＭＳ ゴシック" charset="0"/>
                <a:cs typeface="Arial"/>
              </a:rPr>
              <a:t>que </a:t>
            </a:r>
            <a:r>
              <a:rPr lang="fr-FR" altLang="ja-JP" sz="2500" dirty="0">
                <a:solidFill>
                  <a:srgbClr val="000000"/>
                </a:solidFill>
                <a:latin typeface="Arial"/>
                <a:ea typeface="ＭＳ ゴシック" charset="0"/>
                <a:cs typeface="Arial"/>
              </a:rPr>
              <a:t>vous avez remplie.</a:t>
            </a:r>
          </a:p>
          <a:p>
            <a:pPr eaLnBrk="1" hangingPunct="1">
              <a:lnSpc>
                <a:spcPct val="80000"/>
              </a:lnSpc>
              <a:defRPr/>
            </a:pPr>
            <a:endParaRPr lang="fr-FR" sz="2500" dirty="0">
              <a:latin typeface="Arial"/>
              <a:cs typeface="Arial"/>
            </a:endParaRPr>
          </a:p>
        </p:txBody>
      </p:sp>
      <p:sp>
        <p:nvSpPr>
          <p:cNvPr id="13314" name="ZoneTexte 4"/>
          <p:cNvSpPr txBox="1">
            <a:spLocks noChangeArrowheads="1"/>
          </p:cNvSpPr>
          <p:nvPr/>
        </p:nvSpPr>
        <p:spPr bwMode="auto">
          <a:xfrm>
            <a:off x="3686175" y="31750"/>
            <a:ext cx="2106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4000" b="1">
                <a:solidFill>
                  <a:srgbClr val="FF0000"/>
                </a:solidFill>
                <a:latin typeface="Arial" charset="0"/>
                <a:cs typeface="Arial" charset="0"/>
              </a:rPr>
              <a:t>Santé</a:t>
            </a:r>
          </a:p>
        </p:txBody>
      </p:sp>
    </p:spTree>
    <p:extLst>
      <p:ext uri="{BB962C8B-B14F-4D97-AF65-F5344CB8AC3E}">
        <p14:creationId xmlns:p14="http://schemas.microsoft.com/office/powerpoint/2010/main" val="3823053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0">
                                            <p:txEl>
                                              <p:pRg st="2" end="2"/>
                                            </p:txEl>
                                          </p:spTgt>
                                        </p:tgtEl>
                                        <p:attrNameLst>
                                          <p:attrName>style.visibility</p:attrName>
                                        </p:attrNameLst>
                                      </p:cBhvr>
                                      <p:to>
                                        <p:strVal val="visible"/>
                                      </p:to>
                                    </p:set>
                                    <p:animEffect transition="in" filter="dissolve">
                                      <p:cBhvr>
                                        <p:cTn id="7" dur="500"/>
                                        <p:tgtEl>
                                          <p:spTgt spid="122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0">
                                            <p:txEl>
                                              <p:pRg st="4" end="4"/>
                                            </p:txEl>
                                          </p:spTgt>
                                        </p:tgtEl>
                                        <p:attrNameLst>
                                          <p:attrName>style.visibility</p:attrName>
                                        </p:attrNameLst>
                                      </p:cBhvr>
                                      <p:to>
                                        <p:strVal val="visible"/>
                                      </p:to>
                                    </p:set>
                                    <p:anim calcmode="lin" valueType="num">
                                      <p:cBhvr additive="base">
                                        <p:cTn id="12" dur="500" fill="hold"/>
                                        <p:tgtEl>
                                          <p:spTgt spid="12290">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2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68682" y="231775"/>
            <a:ext cx="7487611" cy="1143000"/>
          </a:xfrm>
        </p:spPr>
        <p:txBody>
          <a:bodyPr>
            <a:normAutofit/>
          </a:bodyPr>
          <a:lstStyle/>
          <a:p>
            <a:pPr marL="0" indent="0" algn="ctr" eaLnBrk="1" fontAlgn="auto" hangingPunct="1">
              <a:spcAft>
                <a:spcPts val="0"/>
              </a:spcAft>
              <a:buClr>
                <a:schemeClr val="accent6">
                  <a:lumMod val="75000"/>
                </a:schemeClr>
              </a:buClr>
              <a:buFont typeface="Georgia" charset="0"/>
              <a:buNone/>
              <a:defRPr/>
            </a:pPr>
            <a:r>
              <a:rPr lang="fr-FR" sz="3200" dirty="0" smtClean="0">
                <a:solidFill>
                  <a:srgbClr val="FF0000"/>
                </a:solidFill>
                <a:latin typeface="Arial"/>
                <a:ea typeface="+mj-ea"/>
                <a:cs typeface="Arial"/>
              </a:rPr>
              <a:t>Utilisation des téléphones portables</a:t>
            </a:r>
          </a:p>
        </p:txBody>
      </p:sp>
      <p:sp>
        <p:nvSpPr>
          <p:cNvPr id="24578" name="Rectangle 3"/>
          <p:cNvSpPr>
            <a:spLocks noGrp="1" noChangeArrowheads="1"/>
          </p:cNvSpPr>
          <p:nvPr>
            <p:ph sz="quarter" idx="4294967295"/>
          </p:nvPr>
        </p:nvSpPr>
        <p:spPr>
          <a:xfrm>
            <a:off x="238126" y="1374775"/>
            <a:ext cx="8477250" cy="4019550"/>
          </a:xfrm>
          <a:prstGeom prst="rect">
            <a:avLst/>
          </a:prstGeom>
        </p:spPr>
        <p:txBody>
          <a:bodyPr>
            <a:noAutofit/>
          </a:bodyPr>
          <a:lstStyle/>
          <a:p>
            <a:pPr eaLnBrk="1" hangingPunct="1">
              <a:lnSpc>
                <a:spcPct val="150000"/>
              </a:lnSpc>
              <a:buFont typeface="Wingdings" charset="2"/>
              <a:buChar char="Ø"/>
              <a:defRPr/>
            </a:pPr>
            <a:r>
              <a:rPr lang="fr-FR" sz="2200" dirty="0" smtClean="0">
                <a:solidFill>
                  <a:schemeClr val="tx1"/>
                </a:solidFill>
                <a:latin typeface="Arial" charset="0"/>
                <a:cs typeface="Arial" charset="0"/>
              </a:rPr>
              <a:t>Le téléphon</a:t>
            </a:r>
            <a:r>
              <a:rPr lang="fr-FR" sz="2200" dirty="0" smtClean="0">
                <a:latin typeface="Arial" charset="0"/>
                <a:cs typeface="Arial" charset="0"/>
              </a:rPr>
              <a:t>e portable pourra être utilisé de manière </a:t>
            </a:r>
            <a:r>
              <a:rPr lang="fr-FR" sz="2200" u="sng" dirty="0" smtClean="0">
                <a:latin typeface="Arial" charset="0"/>
                <a:cs typeface="Arial" charset="0"/>
              </a:rPr>
              <a:t>exceptionnelle</a:t>
            </a:r>
            <a:r>
              <a:rPr lang="fr-FR" sz="2200" dirty="0" smtClean="0">
                <a:latin typeface="Arial" charset="0"/>
                <a:cs typeface="Arial" charset="0"/>
              </a:rPr>
              <a:t> </a:t>
            </a:r>
            <a:r>
              <a:rPr lang="fr-FR" sz="2200" b="1" dirty="0" smtClean="0">
                <a:latin typeface="Arial" charset="0"/>
                <a:cs typeface="Arial" charset="0"/>
              </a:rPr>
              <a:t>uniquement pour appeler un accompagnateur du voyage  ou recevoir un appel de ce dernier</a:t>
            </a:r>
            <a:r>
              <a:rPr lang="fr-FR" sz="2200" dirty="0" smtClean="0">
                <a:latin typeface="Arial" charset="0"/>
                <a:cs typeface="Arial" charset="0"/>
              </a:rPr>
              <a:t>.</a:t>
            </a:r>
          </a:p>
          <a:p>
            <a:pPr marL="0" indent="0" eaLnBrk="1" hangingPunct="1">
              <a:lnSpc>
                <a:spcPct val="150000"/>
              </a:lnSpc>
              <a:buNone/>
              <a:defRPr/>
            </a:pPr>
            <a:endParaRPr lang="fr-FR" sz="2200" dirty="0">
              <a:solidFill>
                <a:schemeClr val="tx1"/>
              </a:solidFill>
              <a:latin typeface="Arial" charset="0"/>
              <a:cs typeface="Arial" charset="0"/>
            </a:endParaRPr>
          </a:p>
          <a:p>
            <a:pPr>
              <a:lnSpc>
                <a:spcPct val="150000"/>
              </a:lnSpc>
              <a:buFont typeface="Wingdings" charset="2"/>
              <a:buChar char="Ø"/>
              <a:defRPr/>
            </a:pPr>
            <a:r>
              <a:rPr lang="fr-FR" sz="2200" dirty="0" smtClean="0">
                <a:latin typeface="Arial" charset="0"/>
                <a:cs typeface="Arial" charset="0"/>
              </a:rPr>
              <a:t>Toute autre utilisation et ses conséquences lors du voyage restera </a:t>
            </a:r>
            <a:r>
              <a:rPr lang="fr-FR" sz="2200" u="sng" dirty="0" smtClean="0">
                <a:latin typeface="Arial" charset="0"/>
                <a:cs typeface="Arial" charset="0"/>
              </a:rPr>
              <a:t>sous l’entière responsabilité des représentants légaux</a:t>
            </a:r>
            <a:r>
              <a:rPr lang="fr-FR" sz="2200" dirty="0" smtClean="0">
                <a:latin typeface="Arial" charset="0"/>
                <a:cs typeface="Arial" charset="0"/>
              </a:rPr>
              <a:t>.</a:t>
            </a:r>
          </a:p>
          <a:p>
            <a:pPr marL="0" indent="0" eaLnBrk="1" hangingPunct="1">
              <a:lnSpc>
                <a:spcPct val="150000"/>
              </a:lnSpc>
              <a:buNone/>
              <a:defRPr/>
            </a:pPr>
            <a:endParaRPr lang="fr-FR" sz="2200" dirty="0">
              <a:solidFill>
                <a:schemeClr val="tx1"/>
              </a:solidFill>
              <a:latin typeface="Arial" charset="0"/>
              <a:cs typeface="Arial" charset="0"/>
            </a:endParaRPr>
          </a:p>
          <a:p>
            <a:pPr eaLnBrk="1" hangingPunct="1">
              <a:lnSpc>
                <a:spcPct val="150000"/>
              </a:lnSpc>
              <a:buFont typeface="Wingdings" charset="2"/>
              <a:buChar char="Ø"/>
              <a:defRPr/>
            </a:pPr>
            <a:r>
              <a:rPr lang="fr-FR" sz="2200" dirty="0" smtClean="0">
                <a:latin typeface="Arial" charset="0"/>
                <a:cs typeface="Arial" charset="0"/>
              </a:rPr>
              <a:t>Toute dégradation du téléphone portable sera </a:t>
            </a:r>
            <a:r>
              <a:rPr lang="fr-FR" sz="2200" u="sng" dirty="0" smtClean="0">
                <a:latin typeface="Arial" charset="0"/>
                <a:cs typeface="Arial" charset="0"/>
              </a:rPr>
              <a:t>à décharge de l’établissement </a:t>
            </a:r>
            <a:r>
              <a:rPr lang="mr-IN" sz="2200" dirty="0" smtClean="0">
                <a:latin typeface="Arial" charset="0"/>
                <a:cs typeface="Arial" charset="0"/>
              </a:rPr>
              <a:t>–</a:t>
            </a:r>
            <a:r>
              <a:rPr lang="fr-FR" sz="2200" dirty="0" smtClean="0">
                <a:latin typeface="Arial" charset="0"/>
                <a:cs typeface="Arial" charset="0"/>
              </a:rPr>
              <a:t> et donc </a:t>
            </a:r>
            <a:r>
              <a:rPr lang="fr-FR" sz="2200" u="sng" dirty="0" smtClean="0">
                <a:latin typeface="Arial" charset="0"/>
                <a:cs typeface="Arial" charset="0"/>
              </a:rPr>
              <a:t>à charge des parents</a:t>
            </a:r>
            <a:r>
              <a:rPr lang="fr-FR" sz="2200" dirty="0" smtClean="0">
                <a:latin typeface="Arial" charset="0"/>
                <a:cs typeface="Arial" charset="0"/>
              </a:rPr>
              <a:t>.</a:t>
            </a:r>
            <a:endParaRPr lang="fr-FR" sz="2200" dirty="0">
              <a:solidFill>
                <a:schemeClr val="tx1"/>
              </a:solidFill>
              <a:latin typeface="Arial" charset="0"/>
              <a:cs typeface="Arial" charset="0"/>
            </a:endParaRPr>
          </a:p>
        </p:txBody>
      </p:sp>
      <p:pic>
        <p:nvPicPr>
          <p:cNvPr id="2" name="Image 1"/>
          <p:cNvPicPr>
            <a:picLocks noChangeAspect="1"/>
          </p:cNvPicPr>
          <p:nvPr/>
        </p:nvPicPr>
        <p:blipFill>
          <a:blip r:embed="rId3"/>
          <a:stretch>
            <a:fillRect/>
          </a:stretch>
        </p:blipFill>
        <p:spPr>
          <a:xfrm>
            <a:off x="7227669" y="231775"/>
            <a:ext cx="1487707" cy="1463675"/>
          </a:xfrm>
          <a:prstGeom prst="rect">
            <a:avLst/>
          </a:prstGeom>
        </p:spPr>
      </p:pic>
    </p:spTree>
    <p:extLst>
      <p:ext uri="{BB962C8B-B14F-4D97-AF65-F5344CB8AC3E}">
        <p14:creationId xmlns:p14="http://schemas.microsoft.com/office/powerpoint/2010/main" val="2259354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xEl>
                                              <p:pRg st="2" end="2"/>
                                            </p:txEl>
                                          </p:spTgt>
                                        </p:tgtEl>
                                        <p:attrNameLst>
                                          <p:attrName>style.visibility</p:attrName>
                                        </p:attrNameLst>
                                      </p:cBhvr>
                                      <p:to>
                                        <p:strVal val="visible"/>
                                      </p:to>
                                    </p:set>
                                    <p:animEffect transition="in" filter="dissolve">
                                      <p:cBhvr>
                                        <p:cTn id="7" dur="500"/>
                                        <p:tgtEl>
                                          <p:spTgt spid="245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578">
                                            <p:txEl>
                                              <p:pRg st="4" end="4"/>
                                            </p:txEl>
                                          </p:spTgt>
                                        </p:tgtEl>
                                        <p:attrNameLst>
                                          <p:attrName>style.visibility</p:attrName>
                                        </p:attrNameLst>
                                      </p:cBhvr>
                                      <p:to>
                                        <p:strVal val="visible"/>
                                      </p:to>
                                    </p:set>
                                    <p:animEffect transition="in" filter="dissolve">
                                      <p:cBhvr>
                                        <p:cTn id="12" dur="500"/>
                                        <p:tgtEl>
                                          <p:spTgt spid="24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1441</TotalTime>
  <Words>1603</Words>
  <Application>Microsoft Macintosh PowerPoint</Application>
  <PresentationFormat>Présentation à l'écran (4:3)</PresentationFormat>
  <Paragraphs>173</Paragraphs>
  <Slides>19</Slides>
  <Notes>5</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Utilisation des téléphones portables</vt:lpstr>
      <vt:lpstr>Contacts et communication avec les élèves en Angleterre. </vt:lpstr>
      <vt:lpstr>Présentation PowerPoint</vt:lpstr>
      <vt:lpstr>Présentation PowerPoint</vt:lpstr>
      <vt:lpstr>Le règlement </vt:lpstr>
      <vt:lpstr>Règlement</vt:lpstr>
      <vt:lpstr>Programme du Séjour</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Bonnet</dc:creator>
  <cp:lastModifiedBy>Emmanuelle Bonnet</cp:lastModifiedBy>
  <cp:revision>32</cp:revision>
  <dcterms:created xsi:type="dcterms:W3CDTF">2019-01-20T18:03:53Z</dcterms:created>
  <dcterms:modified xsi:type="dcterms:W3CDTF">2019-03-19T20:09:26Z</dcterms:modified>
</cp:coreProperties>
</file>